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Lst>
  <p:notesMasterIdLst>
    <p:notesMasterId r:id="rId79"/>
  </p:notesMasterIdLst>
  <p:sldIdLst>
    <p:sldId id="256" r:id="rId5"/>
    <p:sldId id="257" r:id="rId6"/>
    <p:sldId id="283" r:id="rId7"/>
    <p:sldId id="322" r:id="rId8"/>
    <p:sldId id="266" r:id="rId9"/>
    <p:sldId id="318" r:id="rId10"/>
    <p:sldId id="261" r:id="rId11"/>
    <p:sldId id="265" r:id="rId12"/>
    <p:sldId id="303" r:id="rId13"/>
    <p:sldId id="307" r:id="rId14"/>
    <p:sldId id="308" r:id="rId15"/>
    <p:sldId id="309" r:id="rId16"/>
    <p:sldId id="310" r:id="rId17"/>
    <p:sldId id="311" r:id="rId18"/>
    <p:sldId id="312" r:id="rId19"/>
    <p:sldId id="313" r:id="rId20"/>
    <p:sldId id="314" r:id="rId21"/>
    <p:sldId id="315" r:id="rId22"/>
    <p:sldId id="316" r:id="rId23"/>
    <p:sldId id="317" r:id="rId24"/>
    <p:sldId id="346" r:id="rId25"/>
    <p:sldId id="276" r:id="rId26"/>
    <p:sldId id="284" r:id="rId27"/>
    <p:sldId id="285" r:id="rId28"/>
    <p:sldId id="304" r:id="rId29"/>
    <p:sldId id="319" r:id="rId30"/>
    <p:sldId id="320" r:id="rId31"/>
    <p:sldId id="321" r:id="rId32"/>
    <p:sldId id="323" r:id="rId33"/>
    <p:sldId id="324" r:id="rId34"/>
    <p:sldId id="273"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274" r:id="rId48"/>
    <p:sldId id="338" r:id="rId49"/>
    <p:sldId id="339" r:id="rId50"/>
    <p:sldId id="343" r:id="rId51"/>
    <p:sldId id="342" r:id="rId52"/>
    <p:sldId id="344" r:id="rId53"/>
    <p:sldId id="341" r:id="rId54"/>
    <p:sldId id="345" r:id="rId55"/>
    <p:sldId id="302" r:id="rId56"/>
    <p:sldId id="336" r:id="rId57"/>
    <p:sldId id="270" r:id="rId58"/>
    <p:sldId id="287" r:id="rId59"/>
    <p:sldId id="286" r:id="rId60"/>
    <p:sldId id="277" r:id="rId61"/>
    <p:sldId id="280" r:id="rId62"/>
    <p:sldId id="288" r:id="rId63"/>
    <p:sldId id="279" r:id="rId64"/>
    <p:sldId id="281" r:id="rId65"/>
    <p:sldId id="289" r:id="rId66"/>
    <p:sldId id="306" r:id="rId67"/>
    <p:sldId id="325" r:id="rId68"/>
    <p:sldId id="326" r:id="rId69"/>
    <p:sldId id="327" r:id="rId70"/>
    <p:sldId id="329" r:id="rId71"/>
    <p:sldId id="330" r:id="rId72"/>
    <p:sldId id="331" r:id="rId73"/>
    <p:sldId id="332" r:id="rId74"/>
    <p:sldId id="333" r:id="rId75"/>
    <p:sldId id="347" r:id="rId76"/>
    <p:sldId id="335" r:id="rId77"/>
    <p:sldId id="278" r:id="rId7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309" autoAdjust="0"/>
    <p:restoredTop sz="68387" autoAdjust="0"/>
  </p:normalViewPr>
  <p:slideViewPr>
    <p:cSldViewPr>
      <p:cViewPr varScale="1">
        <p:scale>
          <a:sx n="58" d="100"/>
          <a:sy n="58" d="100"/>
        </p:scale>
        <p:origin x="1037" y="62"/>
      </p:cViewPr>
      <p:guideLst>
        <p:guide orient="horz" pos="2160"/>
        <p:guide pos="2880"/>
      </p:guideLst>
    </p:cSldViewPr>
  </p:slideViewPr>
  <p:outlineViewPr>
    <p:cViewPr>
      <p:scale>
        <a:sx n="33" d="100"/>
        <a:sy n="33" d="100"/>
      </p:scale>
      <p:origin x="0" y="455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1" y="1"/>
            <a:ext cx="3043343" cy="465455"/>
          </a:xfrm>
          <a:prstGeom prst="rect">
            <a:avLst/>
          </a:prstGeom>
        </p:spPr>
        <p:txBody>
          <a:bodyPr vert="horz" lIns="93324" tIns="46662" rIns="93324" bIns="46662" rtlCol="0"/>
          <a:lstStyle>
            <a:lvl1pPr algn="r">
              <a:defRPr sz="1200"/>
            </a:lvl1pPr>
          </a:lstStyle>
          <a:p>
            <a:fld id="{B28E3F8A-30DD-4EF6-A505-FCCC71A449A8}" type="datetimeFigureOut">
              <a:rPr lang="en-US" smtClean="0"/>
              <a:t>1/29/2019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F8B01B0F-92CD-4865-A324-C2916976B9DF}" type="slidenum">
              <a:rPr lang="en-US" smtClean="0"/>
              <a:t>‹#›</a:t>
            </a:fld>
            <a:endParaRPr lang="en-US" dirty="0"/>
          </a:p>
        </p:txBody>
      </p:sp>
    </p:spTree>
    <p:extLst>
      <p:ext uri="{BB962C8B-B14F-4D97-AF65-F5344CB8AC3E}">
        <p14:creationId xmlns:p14="http://schemas.microsoft.com/office/powerpoint/2010/main" val="117005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1</a:t>
            </a:fld>
            <a:endParaRPr lang="en-US" dirty="0"/>
          </a:p>
        </p:txBody>
      </p:sp>
    </p:spTree>
    <p:extLst>
      <p:ext uri="{BB962C8B-B14F-4D97-AF65-F5344CB8AC3E}">
        <p14:creationId xmlns:p14="http://schemas.microsoft.com/office/powerpoint/2010/main" val="258355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10</a:t>
            </a:fld>
            <a:endParaRPr lang="en-US" dirty="0"/>
          </a:p>
        </p:txBody>
      </p:sp>
    </p:spTree>
    <p:extLst>
      <p:ext uri="{BB962C8B-B14F-4D97-AF65-F5344CB8AC3E}">
        <p14:creationId xmlns:p14="http://schemas.microsoft.com/office/powerpoint/2010/main" val="270813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11</a:t>
            </a:fld>
            <a:endParaRPr lang="en-US" dirty="0"/>
          </a:p>
        </p:txBody>
      </p:sp>
    </p:spTree>
    <p:extLst>
      <p:ext uri="{BB962C8B-B14F-4D97-AF65-F5344CB8AC3E}">
        <p14:creationId xmlns:p14="http://schemas.microsoft.com/office/powerpoint/2010/main" val="100038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12</a:t>
            </a:fld>
            <a:endParaRPr lang="en-US" dirty="0"/>
          </a:p>
        </p:txBody>
      </p:sp>
    </p:spTree>
    <p:extLst>
      <p:ext uri="{BB962C8B-B14F-4D97-AF65-F5344CB8AC3E}">
        <p14:creationId xmlns:p14="http://schemas.microsoft.com/office/powerpoint/2010/main" val="199528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13</a:t>
            </a:fld>
            <a:endParaRPr lang="en-US" dirty="0"/>
          </a:p>
        </p:txBody>
      </p:sp>
    </p:spTree>
    <p:extLst>
      <p:ext uri="{BB962C8B-B14F-4D97-AF65-F5344CB8AC3E}">
        <p14:creationId xmlns:p14="http://schemas.microsoft.com/office/powerpoint/2010/main" val="363990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14</a:t>
            </a:fld>
            <a:endParaRPr lang="en-US" dirty="0"/>
          </a:p>
        </p:txBody>
      </p:sp>
    </p:spTree>
    <p:extLst>
      <p:ext uri="{BB962C8B-B14F-4D97-AF65-F5344CB8AC3E}">
        <p14:creationId xmlns:p14="http://schemas.microsoft.com/office/powerpoint/2010/main" val="174939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15</a:t>
            </a:fld>
            <a:endParaRPr lang="en-US" dirty="0"/>
          </a:p>
        </p:txBody>
      </p:sp>
    </p:spTree>
    <p:extLst>
      <p:ext uri="{BB962C8B-B14F-4D97-AF65-F5344CB8AC3E}">
        <p14:creationId xmlns:p14="http://schemas.microsoft.com/office/powerpoint/2010/main" val="2047552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16</a:t>
            </a:fld>
            <a:endParaRPr lang="en-US" dirty="0"/>
          </a:p>
        </p:txBody>
      </p:sp>
    </p:spTree>
    <p:extLst>
      <p:ext uri="{BB962C8B-B14F-4D97-AF65-F5344CB8AC3E}">
        <p14:creationId xmlns:p14="http://schemas.microsoft.com/office/powerpoint/2010/main" val="204851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17</a:t>
            </a:fld>
            <a:endParaRPr lang="en-US" dirty="0"/>
          </a:p>
        </p:txBody>
      </p:sp>
    </p:spTree>
    <p:extLst>
      <p:ext uri="{BB962C8B-B14F-4D97-AF65-F5344CB8AC3E}">
        <p14:creationId xmlns:p14="http://schemas.microsoft.com/office/powerpoint/2010/main" val="982942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18</a:t>
            </a:fld>
            <a:endParaRPr lang="en-US" dirty="0"/>
          </a:p>
        </p:txBody>
      </p:sp>
    </p:spTree>
    <p:extLst>
      <p:ext uri="{BB962C8B-B14F-4D97-AF65-F5344CB8AC3E}">
        <p14:creationId xmlns:p14="http://schemas.microsoft.com/office/powerpoint/2010/main" val="142753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19</a:t>
            </a:fld>
            <a:endParaRPr lang="en-US" dirty="0"/>
          </a:p>
        </p:txBody>
      </p:sp>
    </p:spTree>
    <p:extLst>
      <p:ext uri="{BB962C8B-B14F-4D97-AF65-F5344CB8AC3E}">
        <p14:creationId xmlns:p14="http://schemas.microsoft.com/office/powerpoint/2010/main" val="205968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2</a:t>
            </a:fld>
            <a:endParaRPr lang="en-US" dirty="0"/>
          </a:p>
        </p:txBody>
      </p:sp>
    </p:spTree>
    <p:extLst>
      <p:ext uri="{BB962C8B-B14F-4D97-AF65-F5344CB8AC3E}">
        <p14:creationId xmlns:p14="http://schemas.microsoft.com/office/powerpoint/2010/main" val="213046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20</a:t>
            </a:fld>
            <a:endParaRPr lang="en-US" dirty="0"/>
          </a:p>
        </p:txBody>
      </p:sp>
    </p:spTree>
    <p:extLst>
      <p:ext uri="{BB962C8B-B14F-4D97-AF65-F5344CB8AC3E}">
        <p14:creationId xmlns:p14="http://schemas.microsoft.com/office/powerpoint/2010/main" val="1336062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21</a:t>
            </a:fld>
            <a:endParaRPr lang="en-US" dirty="0"/>
          </a:p>
        </p:txBody>
      </p:sp>
    </p:spTree>
    <p:extLst>
      <p:ext uri="{BB962C8B-B14F-4D97-AF65-F5344CB8AC3E}">
        <p14:creationId xmlns:p14="http://schemas.microsoft.com/office/powerpoint/2010/main" val="369968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22</a:t>
            </a:fld>
            <a:endParaRPr lang="en-US" dirty="0"/>
          </a:p>
        </p:txBody>
      </p:sp>
    </p:spTree>
    <p:extLst>
      <p:ext uri="{BB962C8B-B14F-4D97-AF65-F5344CB8AC3E}">
        <p14:creationId xmlns:p14="http://schemas.microsoft.com/office/powerpoint/2010/main" val="1082012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D7C3A1D0-AF6F-4B7E-9B41-C9C48F06DB17}" type="slidenum">
              <a:rPr lang="en-US" smtClean="0"/>
              <a:pPr/>
              <a:t>23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So, The traffic and maintenance work on the road can be authorized without NEPA.</a:t>
            </a:r>
          </a:p>
          <a:p>
            <a:pPr eaLnBrk="1" hangingPunct="1"/>
            <a:endParaRPr lang="en-US" dirty="0" smtClean="0"/>
          </a:p>
          <a:p>
            <a:pPr eaLnBrk="1" hangingPunct="1"/>
            <a:r>
              <a:rPr lang="en-US" dirty="0" smtClean="0"/>
              <a:t>Reconstruction work, however, is subject to NEPA and complexity depends on scope.</a:t>
            </a:r>
          </a:p>
          <a:p>
            <a:pPr eaLnBrk="1" hangingPunct="1"/>
            <a:r>
              <a:rPr lang="en-US" dirty="0" smtClean="0"/>
              <a:t>	Work such as widening, realignment, bridge replacement, etc. will require analysis and decision documentation.</a:t>
            </a:r>
          </a:p>
          <a:p>
            <a:pPr eaLnBrk="1" hangingPunct="1"/>
            <a:r>
              <a:rPr lang="en-US" dirty="0" smtClean="0"/>
              <a:t>	Check with your NEPA specialists.</a:t>
            </a:r>
          </a:p>
        </p:txBody>
      </p:sp>
    </p:spTree>
    <p:extLst>
      <p:ext uri="{BB962C8B-B14F-4D97-AF65-F5344CB8AC3E}">
        <p14:creationId xmlns:p14="http://schemas.microsoft.com/office/powerpoint/2010/main" val="144726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1FBA9BB-7312-4CDF-AA24-24BA185609CD}" type="slidenum">
              <a:rPr lang="en-US" smtClean="0"/>
              <a:pPr/>
              <a:t>24</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89284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25</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0051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1FBA9BB-7312-4CDF-AA24-24BA185609CD}" type="slidenum">
              <a:rPr lang="en-US" smtClean="0"/>
              <a:pPr/>
              <a:t>26</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Forest Road Special Use Permits </a:t>
            </a:r>
            <a:endParaRPr lang="en-US" b="1" dirty="0"/>
          </a:p>
          <a:p>
            <a:r>
              <a:rPr lang="en-US" dirty="0"/>
              <a:t>The Forest Road Special Use Permit is used to authorize, under FLPMA, the construction and use of a National Forest System road, typically to access private property within a national forest for commercial purposes, such as timber hauling or noncommercial purposes such as residential use. This authorization may also be used where the applicant wants to bear the share of road construction costs on an as-hauled basis instead of a single initial payment. Note: For commercial use, maintenance or snow plowing of NFS roads, the Road Use Permit (FS-7700-41 or 48) is the preferred instrument as it can be easily suspended for non-compliance with the terms and conditions.  It is much harder to suspend a Forest Road Special Use authorization.</a:t>
            </a:r>
          </a:p>
          <a:p>
            <a:pPr eaLnBrk="1" hangingPunct="1"/>
            <a:endParaRPr lang="en-US" dirty="0" smtClean="0"/>
          </a:p>
        </p:txBody>
      </p:sp>
    </p:spTree>
    <p:extLst>
      <p:ext uri="{BB962C8B-B14F-4D97-AF65-F5344CB8AC3E}">
        <p14:creationId xmlns:p14="http://schemas.microsoft.com/office/powerpoint/2010/main" val="3946807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1FBA9BB-7312-4CDF-AA24-24BA185609CD}" type="slidenum">
              <a:rPr lang="en-US" smtClean="0"/>
              <a:pPr/>
              <a:t>27</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727">
              <a:defRPr/>
            </a:pPr>
            <a:r>
              <a:rPr lang="en-US" dirty="0"/>
              <a:t>A Private Road Special Use Permit is used to authorize, under FLPMA, the construction, maintenance and use of a road that is not part of the forest transportation system to access non-Federal land or other non-National Forest System lands. These authorizations may be for short-term use to remove forest products or other resources from non-Federal land or to provide long term access to private lands for residential purposes. (Landowners are not cooperators FSH2709.12 chapter 40 item 41.1.) </a:t>
            </a:r>
          </a:p>
        </p:txBody>
      </p:sp>
    </p:spTree>
    <p:extLst>
      <p:ext uri="{BB962C8B-B14F-4D97-AF65-F5344CB8AC3E}">
        <p14:creationId xmlns:p14="http://schemas.microsoft.com/office/powerpoint/2010/main" val="843054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1FBA9BB-7312-4CDF-AA24-24BA185609CD}" type="slidenum">
              <a:rPr lang="en-US" smtClean="0"/>
              <a:pPr/>
              <a:t>28</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FLPMA and FRTA Road Easements </a:t>
            </a:r>
            <a:endParaRPr lang="en-US" b="1" dirty="0"/>
          </a:p>
          <a:p>
            <a:r>
              <a:rPr lang="en-US" dirty="0"/>
              <a:t>A Forest Road Easement is a long term grant of right to use a road that is part of the National Forest Road System.  FLPMA Easements (FSH 2709.12 chapter 40 item 41.11) may be used to grant a reciprocal ROW (Right of Way) when the applicant is not a cooperator. Grants to a public road agency should be made under the FRTA (Forest Road &amp; Trail Act) easement (FSM 2732) .   </a:t>
            </a:r>
          </a:p>
          <a:p>
            <a:endParaRPr lang="en-US" dirty="0"/>
          </a:p>
          <a:p>
            <a:r>
              <a:rPr lang="en-US" dirty="0"/>
              <a:t>If the Forest Service has a system road which it is operating and maintaining for year-round use by all vehicle types, and the homeowner's use isn't anything more than incidental to the total traffic on the road, there is no need to issuing a FLPMA easement.  They have the right to use the road under 36 CFR 212,6b.   If the homeowners wish to improve the road condition beyond the needs of the Forest Service or if the homeowner wishes to use the road for commercial uses please refer to the road use permits section of this paper.</a:t>
            </a:r>
          </a:p>
          <a:p>
            <a:endParaRPr lang="en-US" dirty="0"/>
          </a:p>
          <a:p>
            <a:r>
              <a:rPr lang="en-US" dirty="0"/>
              <a:t>For access to subdivisions, FRTA easements should be issued to the proper public road authority.  If the public road authority refuses to accept the road as part of its system, the owners of the property served are required to form a local improvement district or an owners association to assume the maintenance responsibilities under a Federal Land Policy and Management Act (FLPMA) easement for the road to ensure access to all parties who need the road for access to their property. The organization must have the authority to collect the necessary funds for road maintenance, thereby relieving the government of any potential maintenance obligation or responsibility.</a:t>
            </a:r>
          </a:p>
          <a:p>
            <a:endParaRPr lang="en-US" dirty="0"/>
          </a:p>
        </p:txBody>
      </p:sp>
    </p:spTree>
    <p:extLst>
      <p:ext uri="{BB962C8B-B14F-4D97-AF65-F5344CB8AC3E}">
        <p14:creationId xmlns:p14="http://schemas.microsoft.com/office/powerpoint/2010/main" val="7402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29</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6055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5C8CFA72-0B65-425C-B87D-5D4EE7687161}" type="slidenum">
              <a:rPr lang="en-US" smtClean="0"/>
              <a:pPr/>
              <a:t>3</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71487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30</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97562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31</a:t>
            </a:fld>
            <a:endParaRPr lang="en-US" dirty="0"/>
          </a:p>
        </p:txBody>
      </p:sp>
    </p:spTree>
    <p:extLst>
      <p:ext uri="{BB962C8B-B14F-4D97-AF65-F5344CB8AC3E}">
        <p14:creationId xmlns:p14="http://schemas.microsoft.com/office/powerpoint/2010/main" val="1734239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F3DF4D5F-B07C-4622-AB10-4AF525C44ED6}" type="slidenum">
              <a:rPr lang="en-US" smtClean="0"/>
              <a:pPr/>
              <a:t>32</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824871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33</a:t>
            </a:fld>
            <a:endParaRPr lang="en-US" dirty="0"/>
          </a:p>
        </p:txBody>
      </p:sp>
    </p:spTree>
    <p:extLst>
      <p:ext uri="{BB962C8B-B14F-4D97-AF65-F5344CB8AC3E}">
        <p14:creationId xmlns:p14="http://schemas.microsoft.com/office/powerpoint/2010/main" val="11588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34</a:t>
            </a:fld>
            <a:endParaRPr lang="en-US" dirty="0"/>
          </a:p>
        </p:txBody>
      </p:sp>
    </p:spTree>
    <p:extLst>
      <p:ext uri="{BB962C8B-B14F-4D97-AF65-F5344CB8AC3E}">
        <p14:creationId xmlns:p14="http://schemas.microsoft.com/office/powerpoint/2010/main" val="42793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35</a:t>
            </a:fld>
            <a:endParaRPr lang="en-US" dirty="0"/>
          </a:p>
        </p:txBody>
      </p:sp>
    </p:spTree>
    <p:extLst>
      <p:ext uri="{BB962C8B-B14F-4D97-AF65-F5344CB8AC3E}">
        <p14:creationId xmlns:p14="http://schemas.microsoft.com/office/powerpoint/2010/main" val="73720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36</a:t>
            </a:fld>
            <a:endParaRPr lang="en-US" dirty="0"/>
          </a:p>
        </p:txBody>
      </p:sp>
    </p:spTree>
    <p:extLst>
      <p:ext uri="{BB962C8B-B14F-4D97-AF65-F5344CB8AC3E}">
        <p14:creationId xmlns:p14="http://schemas.microsoft.com/office/powerpoint/2010/main" val="3530194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37</a:t>
            </a:fld>
            <a:endParaRPr lang="en-US" dirty="0"/>
          </a:p>
        </p:txBody>
      </p:sp>
    </p:spTree>
    <p:extLst>
      <p:ext uri="{BB962C8B-B14F-4D97-AF65-F5344CB8AC3E}">
        <p14:creationId xmlns:p14="http://schemas.microsoft.com/office/powerpoint/2010/main" val="372269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38</a:t>
            </a:fld>
            <a:endParaRPr lang="en-US" dirty="0"/>
          </a:p>
        </p:txBody>
      </p:sp>
    </p:spTree>
    <p:extLst>
      <p:ext uri="{BB962C8B-B14F-4D97-AF65-F5344CB8AC3E}">
        <p14:creationId xmlns:p14="http://schemas.microsoft.com/office/powerpoint/2010/main" val="2489388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39</a:t>
            </a:fld>
            <a:endParaRPr lang="en-US" dirty="0"/>
          </a:p>
        </p:txBody>
      </p:sp>
    </p:spTree>
    <p:extLst>
      <p:ext uri="{BB962C8B-B14F-4D97-AF65-F5344CB8AC3E}">
        <p14:creationId xmlns:p14="http://schemas.microsoft.com/office/powerpoint/2010/main" val="47027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5C8CFA72-0B65-425C-B87D-5D4EE7687161}" type="slidenum">
              <a:rPr lang="en-US" smtClean="0"/>
              <a:pPr/>
              <a:t>4</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State load limits apply unless there is an order that changes the ratings.</a:t>
            </a:r>
          </a:p>
          <a:p>
            <a:pPr eaLnBrk="1" hangingPunct="1"/>
            <a:r>
              <a:rPr lang="en-US" dirty="0" smtClean="0"/>
              <a:t>	Often done on bridges, sometimes on roads.</a:t>
            </a:r>
          </a:p>
          <a:p>
            <a:pPr eaLnBrk="1" hangingPunct="1"/>
            <a:r>
              <a:rPr lang="en-US" dirty="0" smtClean="0"/>
              <a:t>	Over-size loads are also referred to as Off-Highway Haul.</a:t>
            </a:r>
          </a:p>
          <a:p>
            <a:pPr eaLnBrk="1" hangingPunct="1"/>
            <a:r>
              <a:rPr lang="en-US" dirty="0" smtClean="0"/>
              <a:t>	</a:t>
            </a:r>
            <a:r>
              <a:rPr lang="en-US" b="1" i="1" dirty="0" smtClean="0">
                <a:solidFill>
                  <a:srgbClr val="FF0000"/>
                </a:solidFill>
              </a:rPr>
              <a:t>Do not confuse this term with off-road motor vehicle use. </a:t>
            </a:r>
          </a:p>
          <a:p>
            <a:pPr eaLnBrk="1" hangingPunct="1"/>
            <a:r>
              <a:rPr lang="en-US" dirty="0" smtClean="0"/>
              <a:t>		</a:t>
            </a:r>
          </a:p>
          <a:p>
            <a:pPr eaLnBrk="1" hangingPunct="1"/>
            <a:r>
              <a:rPr lang="en-US" dirty="0" smtClean="0"/>
              <a:t>Any motorized use not designated on the MVUM must be authorized in writing.  </a:t>
            </a:r>
            <a:endParaRPr lang="en-US" b="1" i="1" dirty="0" smtClean="0">
              <a:solidFill>
                <a:srgbClr val="FF0000"/>
              </a:solidFill>
            </a:endParaRPr>
          </a:p>
        </p:txBody>
      </p:sp>
    </p:spTree>
    <p:extLst>
      <p:ext uri="{BB962C8B-B14F-4D97-AF65-F5344CB8AC3E}">
        <p14:creationId xmlns:p14="http://schemas.microsoft.com/office/powerpoint/2010/main" val="2613081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40</a:t>
            </a:fld>
            <a:endParaRPr lang="en-US" dirty="0"/>
          </a:p>
        </p:txBody>
      </p:sp>
    </p:spTree>
    <p:extLst>
      <p:ext uri="{BB962C8B-B14F-4D97-AF65-F5344CB8AC3E}">
        <p14:creationId xmlns:p14="http://schemas.microsoft.com/office/powerpoint/2010/main" val="2393996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B197F7-18D5-4327-80D0-B382D205EAB4}" type="slidenum">
              <a:rPr lang="en-US" smtClean="0"/>
              <a:pPr>
                <a:defRPr/>
              </a:pPr>
              <a:t>41</a:t>
            </a:fld>
            <a:endParaRPr lang="en-US" dirty="0"/>
          </a:p>
        </p:txBody>
      </p:sp>
    </p:spTree>
    <p:extLst>
      <p:ext uri="{BB962C8B-B14F-4D97-AF65-F5344CB8AC3E}">
        <p14:creationId xmlns:p14="http://schemas.microsoft.com/office/powerpoint/2010/main" val="1528661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B197F7-18D5-4327-80D0-B382D205EAB4}" type="slidenum">
              <a:rPr lang="en-US" smtClean="0"/>
              <a:pPr>
                <a:defRPr/>
              </a:pPr>
              <a:t>42</a:t>
            </a:fld>
            <a:endParaRPr lang="en-US" dirty="0"/>
          </a:p>
        </p:txBody>
      </p:sp>
    </p:spTree>
    <p:extLst>
      <p:ext uri="{BB962C8B-B14F-4D97-AF65-F5344CB8AC3E}">
        <p14:creationId xmlns:p14="http://schemas.microsoft.com/office/powerpoint/2010/main" val="1528661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43</a:t>
            </a:fld>
            <a:endParaRPr lang="en-US" dirty="0"/>
          </a:p>
        </p:txBody>
      </p:sp>
    </p:spTree>
    <p:extLst>
      <p:ext uri="{BB962C8B-B14F-4D97-AF65-F5344CB8AC3E}">
        <p14:creationId xmlns:p14="http://schemas.microsoft.com/office/powerpoint/2010/main" val="1378282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44</a:t>
            </a:fld>
            <a:endParaRPr lang="en-US" dirty="0"/>
          </a:p>
        </p:txBody>
      </p:sp>
    </p:spTree>
    <p:extLst>
      <p:ext uri="{BB962C8B-B14F-4D97-AF65-F5344CB8AC3E}">
        <p14:creationId xmlns:p14="http://schemas.microsoft.com/office/powerpoint/2010/main" val="25936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F3DF4D5F-B07C-4622-AB10-4AF525C44ED6}" type="slidenum">
              <a:rPr lang="en-US" smtClean="0"/>
              <a:pPr/>
              <a:t>45</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04910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46</a:t>
            </a:fld>
            <a:endParaRPr lang="en-US" dirty="0"/>
          </a:p>
        </p:txBody>
      </p:sp>
    </p:spTree>
    <p:extLst>
      <p:ext uri="{BB962C8B-B14F-4D97-AF65-F5344CB8AC3E}">
        <p14:creationId xmlns:p14="http://schemas.microsoft.com/office/powerpoint/2010/main" val="2947726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47</a:t>
            </a:fld>
            <a:endParaRPr lang="en-US" dirty="0"/>
          </a:p>
        </p:txBody>
      </p:sp>
    </p:spTree>
    <p:extLst>
      <p:ext uri="{BB962C8B-B14F-4D97-AF65-F5344CB8AC3E}">
        <p14:creationId xmlns:p14="http://schemas.microsoft.com/office/powerpoint/2010/main" val="1391586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48</a:t>
            </a:fld>
            <a:endParaRPr lang="en-US" dirty="0"/>
          </a:p>
        </p:txBody>
      </p:sp>
    </p:spTree>
    <p:extLst>
      <p:ext uri="{BB962C8B-B14F-4D97-AF65-F5344CB8AC3E}">
        <p14:creationId xmlns:p14="http://schemas.microsoft.com/office/powerpoint/2010/main" val="616096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49</a:t>
            </a:fld>
            <a:endParaRPr lang="en-US" dirty="0"/>
          </a:p>
        </p:txBody>
      </p:sp>
    </p:spTree>
    <p:extLst>
      <p:ext uri="{BB962C8B-B14F-4D97-AF65-F5344CB8AC3E}">
        <p14:creationId xmlns:p14="http://schemas.microsoft.com/office/powerpoint/2010/main" val="165148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5</a:t>
            </a:fld>
            <a:endParaRPr lang="en-US" dirty="0"/>
          </a:p>
        </p:txBody>
      </p:sp>
    </p:spTree>
    <p:extLst>
      <p:ext uri="{BB962C8B-B14F-4D97-AF65-F5344CB8AC3E}">
        <p14:creationId xmlns:p14="http://schemas.microsoft.com/office/powerpoint/2010/main" val="1404486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50</a:t>
            </a:fld>
            <a:endParaRPr lang="en-US" dirty="0"/>
          </a:p>
        </p:txBody>
      </p:sp>
    </p:spTree>
    <p:extLst>
      <p:ext uri="{BB962C8B-B14F-4D97-AF65-F5344CB8AC3E}">
        <p14:creationId xmlns:p14="http://schemas.microsoft.com/office/powerpoint/2010/main" val="1509077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51</a:t>
            </a:fld>
            <a:endParaRPr lang="en-US" dirty="0"/>
          </a:p>
        </p:txBody>
      </p:sp>
    </p:spTree>
    <p:extLst>
      <p:ext uri="{BB962C8B-B14F-4D97-AF65-F5344CB8AC3E}">
        <p14:creationId xmlns:p14="http://schemas.microsoft.com/office/powerpoint/2010/main" val="1096490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52</a:t>
            </a:fld>
            <a:endParaRPr lang="en-US" dirty="0"/>
          </a:p>
        </p:txBody>
      </p:sp>
    </p:spTree>
    <p:extLst>
      <p:ext uri="{BB962C8B-B14F-4D97-AF65-F5344CB8AC3E}">
        <p14:creationId xmlns:p14="http://schemas.microsoft.com/office/powerpoint/2010/main" val="3859221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53</a:t>
            </a:fld>
            <a:endParaRPr lang="en-US" dirty="0"/>
          </a:p>
        </p:txBody>
      </p:sp>
    </p:spTree>
    <p:extLst>
      <p:ext uri="{BB962C8B-B14F-4D97-AF65-F5344CB8AC3E}">
        <p14:creationId xmlns:p14="http://schemas.microsoft.com/office/powerpoint/2010/main" val="3059119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54</a:t>
            </a:fld>
            <a:endParaRPr lang="en-US" dirty="0"/>
          </a:p>
        </p:txBody>
      </p:sp>
    </p:spTree>
    <p:extLst>
      <p:ext uri="{BB962C8B-B14F-4D97-AF65-F5344CB8AC3E}">
        <p14:creationId xmlns:p14="http://schemas.microsoft.com/office/powerpoint/2010/main" val="2387715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55</a:t>
            </a:fld>
            <a:endParaRPr lang="en-US" dirty="0"/>
          </a:p>
        </p:txBody>
      </p:sp>
    </p:spTree>
    <p:extLst>
      <p:ext uri="{BB962C8B-B14F-4D97-AF65-F5344CB8AC3E}">
        <p14:creationId xmlns:p14="http://schemas.microsoft.com/office/powerpoint/2010/main" val="1081673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look at it – </a:t>
            </a:r>
            <a:r>
              <a:rPr lang="en-US" b="1" dirty="0" smtClean="0"/>
              <a:t>Where does the commercial activity originate?</a:t>
            </a:r>
          </a:p>
          <a:p>
            <a:r>
              <a:rPr lang="en-US" dirty="0" smtClean="0"/>
              <a:t>:  </a:t>
            </a:r>
          </a:p>
          <a:p>
            <a:pPr marL="641603" lvl="1" indent="-174983">
              <a:buFont typeface="Arial" pitchFamily="34" charset="0"/>
              <a:buChar char="•"/>
            </a:pPr>
            <a:r>
              <a:rPr lang="en-US" dirty="0" smtClean="0"/>
              <a:t>Logs coming off Private to go to the mill </a:t>
            </a:r>
            <a:r>
              <a:rPr lang="en-US" dirty="0" smtClean="0">
                <a:sym typeface="Wingdings" pitchFamily="2" charset="2"/>
              </a:rPr>
              <a:t></a:t>
            </a:r>
            <a:r>
              <a:rPr lang="en-US" dirty="0" smtClean="0"/>
              <a:t>commercial use</a:t>
            </a:r>
          </a:p>
          <a:p>
            <a:pPr marL="641603" lvl="1" indent="-174983">
              <a:buFont typeface="Arial" pitchFamily="34" charset="0"/>
              <a:buChar char="•"/>
            </a:pPr>
            <a:r>
              <a:rPr lang="en-US" dirty="0" smtClean="0"/>
              <a:t>Logs coming on to private for fuelwood or building materials </a:t>
            </a:r>
            <a:r>
              <a:rPr lang="en-US" dirty="0" smtClean="0">
                <a:sym typeface="Wingdings" pitchFamily="2" charset="2"/>
              </a:rPr>
              <a:t></a:t>
            </a:r>
            <a:r>
              <a:rPr lang="en-US" dirty="0" smtClean="0"/>
              <a:t>incidental use</a:t>
            </a:r>
          </a:p>
          <a:p>
            <a:pPr marL="641603" lvl="1" indent="-174983">
              <a:buFont typeface="Arial" pitchFamily="34" charset="0"/>
              <a:buChar char="•"/>
            </a:pPr>
            <a:endParaRPr lang="en-US" dirty="0" smtClean="0"/>
          </a:p>
          <a:p>
            <a:pPr marL="641603" lvl="1" indent="-174983">
              <a:buFont typeface="Arial" pitchFamily="34" charset="0"/>
              <a:buChar char="•"/>
            </a:pPr>
            <a:r>
              <a:rPr lang="en-US" dirty="0" smtClean="0"/>
              <a:t>Fuels coming off private </a:t>
            </a:r>
            <a:r>
              <a:rPr lang="en-US" dirty="0" smtClean="0">
                <a:sym typeface="Wingdings" pitchFamily="2" charset="2"/>
              </a:rPr>
              <a:t> oil and gas permit</a:t>
            </a:r>
          </a:p>
          <a:p>
            <a:pPr marL="641603" lvl="1" indent="-174983">
              <a:buFont typeface="Arial" pitchFamily="34" charset="0"/>
              <a:buChar char="•"/>
            </a:pPr>
            <a:r>
              <a:rPr lang="en-US" dirty="0" smtClean="0">
                <a:sym typeface="Wingdings" pitchFamily="2" charset="2"/>
              </a:rPr>
              <a:t>Fuels truck delivering propane incidental use</a:t>
            </a:r>
          </a:p>
          <a:p>
            <a:pPr marL="641603" lvl="1" indent="-174983">
              <a:buFont typeface="Arial" pitchFamily="34" charset="0"/>
              <a:buChar char="•"/>
            </a:pPr>
            <a:endParaRPr lang="en-US" dirty="0" smtClean="0"/>
          </a:p>
          <a:p>
            <a:r>
              <a:rPr lang="en-US" dirty="0" smtClean="0"/>
              <a:t>But…. There is always discretion if the activity will cause damage to forest resources.   Such as: </a:t>
            </a:r>
          </a:p>
          <a:p>
            <a:pPr marL="641603" lvl="1" indent="-174983">
              <a:buFont typeface="Arial" pitchFamily="34" charset="0"/>
              <a:buChar char="•"/>
            </a:pPr>
            <a:r>
              <a:rPr lang="en-US" dirty="0" smtClean="0"/>
              <a:t>Time of year may damage road</a:t>
            </a:r>
          </a:p>
          <a:p>
            <a:pPr marL="641603" lvl="1" indent="-174983">
              <a:buFont typeface="Arial" pitchFamily="34" charset="0"/>
              <a:buChar char="•"/>
            </a:pPr>
            <a:r>
              <a:rPr lang="en-US" dirty="0" smtClean="0"/>
              <a:t>Haul would conflict with recreation traffic (say Labor Day weekend)</a:t>
            </a:r>
          </a:p>
          <a:p>
            <a:pPr marL="641603" lvl="1" indent="-174983">
              <a:buFont typeface="Arial" pitchFamily="34" charset="0"/>
              <a:buChar char="•"/>
            </a:pPr>
            <a:r>
              <a:rPr lang="en-US" dirty="0" smtClean="0"/>
              <a:t>Other?   </a:t>
            </a:r>
            <a:endParaRPr lang="en-US" dirty="0"/>
          </a:p>
          <a:p>
            <a:pPr marL="466620" lvl="1"/>
            <a:endParaRPr lang="en-US" dirty="0"/>
          </a:p>
        </p:txBody>
      </p:sp>
      <p:sp>
        <p:nvSpPr>
          <p:cNvPr id="4" name="Slide Number Placeholder 3"/>
          <p:cNvSpPr>
            <a:spLocks noGrp="1"/>
          </p:cNvSpPr>
          <p:nvPr>
            <p:ph type="sldNum" sz="quarter" idx="10"/>
          </p:nvPr>
        </p:nvSpPr>
        <p:spPr/>
        <p:txBody>
          <a:bodyPr/>
          <a:lstStyle/>
          <a:p>
            <a:pPr>
              <a:defRPr/>
            </a:pPr>
            <a:fld id="{06B197F7-18D5-4327-80D0-B382D205EAB4}" type="slidenum">
              <a:rPr lang="en-US" smtClean="0"/>
              <a:pPr>
                <a:defRPr/>
              </a:pPr>
              <a:t>56</a:t>
            </a:fld>
            <a:endParaRPr lang="en-US" dirty="0"/>
          </a:p>
        </p:txBody>
      </p:sp>
    </p:spTree>
    <p:extLst>
      <p:ext uri="{BB962C8B-B14F-4D97-AF65-F5344CB8AC3E}">
        <p14:creationId xmlns:p14="http://schemas.microsoft.com/office/powerpoint/2010/main" val="1850266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57</a:t>
            </a:fld>
            <a:endParaRPr lang="en-US" dirty="0"/>
          </a:p>
        </p:txBody>
      </p:sp>
    </p:spTree>
    <p:extLst>
      <p:ext uri="{BB962C8B-B14F-4D97-AF65-F5344CB8AC3E}">
        <p14:creationId xmlns:p14="http://schemas.microsoft.com/office/powerpoint/2010/main" val="8455786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Each Region may have a different way of reviewing this application for this type of permit.  </a:t>
            </a:r>
          </a:p>
          <a:p>
            <a:endParaRPr lang="en-US" altLang="en-US" dirty="0" smtClean="0"/>
          </a:p>
          <a:p>
            <a:r>
              <a:rPr lang="en-US" altLang="en-US" dirty="0" smtClean="0"/>
              <a:t>Do not use a long-term permit to preserve or guarantee oversized rights for future use, conditions change.   </a:t>
            </a:r>
          </a:p>
          <a:p>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449" indent="-288634">
              <a:defRPr>
                <a:solidFill>
                  <a:schemeClr val="tx1"/>
                </a:solidFill>
                <a:latin typeface="Arial" charset="0"/>
              </a:defRPr>
            </a:lvl2pPr>
            <a:lvl3pPr marL="1154536" indent="-230906">
              <a:defRPr>
                <a:solidFill>
                  <a:schemeClr val="tx1"/>
                </a:solidFill>
                <a:latin typeface="Arial" charset="0"/>
              </a:defRPr>
            </a:lvl3pPr>
            <a:lvl4pPr marL="1616350" indent="-230906">
              <a:defRPr>
                <a:solidFill>
                  <a:schemeClr val="tx1"/>
                </a:solidFill>
                <a:latin typeface="Arial" charset="0"/>
              </a:defRPr>
            </a:lvl4pPr>
            <a:lvl5pPr marL="2078165" indent="-230906">
              <a:defRPr>
                <a:solidFill>
                  <a:schemeClr val="tx1"/>
                </a:solidFill>
                <a:latin typeface="Arial" charset="0"/>
              </a:defRPr>
            </a:lvl5pPr>
            <a:lvl6pPr marL="2539980" indent="-230906" eaLnBrk="0" fontAlgn="base" hangingPunct="0">
              <a:spcBef>
                <a:spcPct val="0"/>
              </a:spcBef>
              <a:spcAft>
                <a:spcPct val="0"/>
              </a:spcAft>
              <a:defRPr>
                <a:solidFill>
                  <a:schemeClr val="tx1"/>
                </a:solidFill>
                <a:latin typeface="Arial" charset="0"/>
              </a:defRPr>
            </a:lvl6pPr>
            <a:lvl7pPr marL="3001793" indent="-230906" eaLnBrk="0" fontAlgn="base" hangingPunct="0">
              <a:spcBef>
                <a:spcPct val="0"/>
              </a:spcBef>
              <a:spcAft>
                <a:spcPct val="0"/>
              </a:spcAft>
              <a:defRPr>
                <a:solidFill>
                  <a:schemeClr val="tx1"/>
                </a:solidFill>
                <a:latin typeface="Arial" charset="0"/>
              </a:defRPr>
            </a:lvl7pPr>
            <a:lvl8pPr marL="3463608" indent="-230906" eaLnBrk="0" fontAlgn="base" hangingPunct="0">
              <a:spcBef>
                <a:spcPct val="0"/>
              </a:spcBef>
              <a:spcAft>
                <a:spcPct val="0"/>
              </a:spcAft>
              <a:defRPr>
                <a:solidFill>
                  <a:schemeClr val="tx1"/>
                </a:solidFill>
                <a:latin typeface="Arial" charset="0"/>
              </a:defRPr>
            </a:lvl8pPr>
            <a:lvl9pPr marL="3925423" indent="-230906" eaLnBrk="0" fontAlgn="base" hangingPunct="0">
              <a:spcBef>
                <a:spcPct val="0"/>
              </a:spcBef>
              <a:spcAft>
                <a:spcPct val="0"/>
              </a:spcAft>
              <a:defRPr>
                <a:solidFill>
                  <a:schemeClr val="tx1"/>
                </a:solidFill>
                <a:latin typeface="Arial" charset="0"/>
              </a:defRPr>
            </a:lvl9pPr>
          </a:lstStyle>
          <a:p>
            <a:fld id="{55EB739E-D578-4E3F-8B04-01513816E2BF}" type="slidenum">
              <a:rPr lang="en-US" altLang="en-US" smtClean="0"/>
              <a:pPr/>
              <a:t>58</a:t>
            </a:fld>
            <a:endParaRPr lang="en-US" altLang="en-US" dirty="0" smtClean="0"/>
          </a:p>
        </p:txBody>
      </p:sp>
    </p:spTree>
    <p:extLst>
      <p:ext uri="{BB962C8B-B14F-4D97-AF65-F5344CB8AC3E}">
        <p14:creationId xmlns:p14="http://schemas.microsoft.com/office/powerpoint/2010/main" val="12666135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78A2897-DA11-4F57-AC7F-8D09C2C04E54}" type="slidenum">
              <a:rPr lang="en-US" smtClean="0"/>
              <a:pPr/>
              <a:t>59</a:t>
            </a:fld>
            <a:endParaRPr lang="en-US" dirty="0" smtClean="0"/>
          </a:p>
        </p:txBody>
      </p:sp>
      <p:sp>
        <p:nvSpPr>
          <p:cNvPr id="71683"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000" b="1" dirty="0"/>
              <a:t>Oversize Vehicle Attachment 7700-40b</a:t>
            </a:r>
          </a:p>
          <a:p>
            <a:pPr eaLnBrk="1" hangingPunct="1">
              <a:defRPr/>
            </a:pPr>
            <a:r>
              <a:rPr lang="en-US" sz="1000" b="1" i="1" dirty="0">
                <a:solidFill>
                  <a:srgbClr val="FF0000"/>
                </a:solidFill>
              </a:rPr>
              <a:t>Handout Attachment b </a:t>
            </a:r>
            <a:r>
              <a:rPr lang="en-US" sz="1000" dirty="0"/>
              <a:t>(it is linked in this slide)  </a:t>
            </a:r>
            <a:r>
              <a:rPr lang="en-US" sz="1000" b="1" dirty="0">
                <a:solidFill>
                  <a:srgbClr val="FF0000"/>
                </a:solidFill>
              </a:rPr>
              <a:t>Also handout State Application for Overload</a:t>
            </a:r>
            <a:endParaRPr lang="en-US" sz="1000" dirty="0"/>
          </a:p>
          <a:p>
            <a:pPr eaLnBrk="1" hangingPunct="1">
              <a:defRPr/>
            </a:pPr>
            <a:endParaRPr lang="en-US" sz="1000" dirty="0"/>
          </a:p>
          <a:p>
            <a:pPr eaLnBrk="1" hangingPunct="1">
              <a:defRPr/>
            </a:pPr>
            <a:r>
              <a:rPr lang="en-US" sz="1000" dirty="0"/>
              <a:t>Page one is completed by the applicant*</a:t>
            </a:r>
          </a:p>
          <a:p>
            <a:pPr eaLnBrk="1" hangingPunct="1">
              <a:defRPr/>
            </a:pPr>
            <a:endParaRPr lang="en-US" sz="1000" dirty="0"/>
          </a:p>
          <a:p>
            <a:pPr marL="233311" indent="-233311">
              <a:buFont typeface="Arial" pitchFamily="34" charset="0"/>
              <a:buChar char="•"/>
              <a:defRPr/>
            </a:pPr>
            <a:r>
              <a:rPr lang="en-US" sz="1000" dirty="0"/>
              <a:t>Reason for permit </a:t>
            </a:r>
          </a:p>
          <a:p>
            <a:pPr marL="699931" lvl="1" indent="-233311">
              <a:buFont typeface="Arial" pitchFamily="34" charset="0"/>
              <a:buChar char="•"/>
              <a:defRPr/>
            </a:pPr>
            <a:r>
              <a:rPr lang="en-US" sz="1000" dirty="0"/>
              <a:t>Is it associated with a contract?</a:t>
            </a:r>
          </a:p>
          <a:p>
            <a:pPr marL="233311" indent="-233311">
              <a:buFont typeface="Arial" pitchFamily="34" charset="0"/>
              <a:buChar char="•"/>
              <a:defRPr/>
            </a:pPr>
            <a:endParaRPr lang="en-US" sz="1000" dirty="0"/>
          </a:p>
          <a:p>
            <a:pPr marL="233311" indent="-233311">
              <a:buFont typeface="Arial" pitchFamily="34" charset="0"/>
              <a:buChar char="•"/>
              <a:defRPr/>
            </a:pPr>
            <a:r>
              <a:rPr lang="en-US" sz="1000" dirty="0"/>
              <a:t>Desired Travel Dates and Routes</a:t>
            </a:r>
          </a:p>
          <a:p>
            <a:pPr marL="699931" lvl="1" indent="-233311">
              <a:buFont typeface="Arial" pitchFamily="34" charset="0"/>
              <a:buChar char="•"/>
              <a:defRPr/>
            </a:pPr>
            <a:r>
              <a:rPr lang="en-US" sz="1000" dirty="0"/>
              <a:t>When are they planning on hauling</a:t>
            </a:r>
          </a:p>
          <a:p>
            <a:pPr marL="699931" lvl="1" indent="-233311">
              <a:buFont typeface="Arial" pitchFamily="34" charset="0"/>
              <a:buChar char="•"/>
              <a:defRPr/>
            </a:pPr>
            <a:r>
              <a:rPr lang="en-US" sz="1000" dirty="0"/>
              <a:t>Road Numbers and any bridges crossed </a:t>
            </a:r>
          </a:p>
          <a:p>
            <a:pPr marL="699931" lvl="1" indent="-233311">
              <a:buFont typeface="Arial" pitchFamily="34" charset="0"/>
              <a:buChar char="•"/>
              <a:defRPr/>
            </a:pPr>
            <a:r>
              <a:rPr lang="en-US" sz="1000" dirty="0"/>
              <a:t>Helpful if  its shown on a map</a:t>
            </a:r>
          </a:p>
          <a:p>
            <a:pPr marL="233311" indent="-233311">
              <a:buFont typeface="Arial" pitchFamily="34" charset="0"/>
              <a:buChar char="•"/>
              <a:defRPr/>
            </a:pPr>
            <a:endParaRPr lang="en-US" sz="1000" dirty="0"/>
          </a:p>
          <a:p>
            <a:pPr marL="233311" indent="-233311">
              <a:buFont typeface="Arial" pitchFamily="34" charset="0"/>
              <a:buChar char="•"/>
              <a:defRPr/>
            </a:pPr>
            <a:r>
              <a:rPr lang="en-US" sz="1000" dirty="0"/>
              <a:t>Vehicle Information</a:t>
            </a:r>
          </a:p>
          <a:p>
            <a:pPr eaLnBrk="1" hangingPunct="1">
              <a:defRPr/>
            </a:pPr>
            <a:endParaRPr lang="en-US" sz="1000" dirty="0"/>
          </a:p>
          <a:p>
            <a:pPr eaLnBrk="1" hangingPunct="1">
              <a:defRPr/>
            </a:pPr>
            <a:r>
              <a:rPr lang="en-US" sz="1000" b="1" dirty="0">
                <a:solidFill>
                  <a:srgbClr val="FF0000"/>
                </a:solidFill>
              </a:rPr>
              <a:t>*A State Overload permit application is also acceptable to use providing it has all of the information needed on page one of the attachment b.</a:t>
            </a:r>
          </a:p>
        </p:txBody>
      </p:sp>
    </p:spTree>
    <p:extLst>
      <p:ext uri="{BB962C8B-B14F-4D97-AF65-F5344CB8AC3E}">
        <p14:creationId xmlns:p14="http://schemas.microsoft.com/office/powerpoint/2010/main" val="365824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6</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19640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Check with your Bridge Inspection Program Manager for information specific to your region for information on Overload permits.</a:t>
            </a:r>
          </a:p>
          <a:p>
            <a:endParaRPr lang="en-US" altLang="en-US" dirty="0" smtClean="0"/>
          </a:p>
          <a:p>
            <a:r>
              <a:rPr lang="en-US" altLang="en-US" dirty="0" smtClean="0"/>
              <a:t>See FSM 7731.18, FSM 7736.42, and FSH 7709.56b, chapter 90, section 92 for additional guidance regarding road use permits for oversize vehicle movements.  </a:t>
            </a:r>
          </a:p>
          <a:p>
            <a:endParaRPr lang="en-US" altLang="en-US" dirty="0" smtClean="0"/>
          </a:p>
          <a:p>
            <a:r>
              <a:rPr lang="en-US" altLang="en-US" dirty="0" smtClean="0"/>
              <a:t>When the use of NFS roads by vehicles exceeding highway legal size and weight limits is authorized by easements or other valid outstanding rights, follow procedures for off-highway haul in FSM 7731.18</a:t>
            </a:r>
          </a:p>
          <a:p>
            <a:endParaRPr lang="en-US" altLang="en-US" dirty="0" smtClean="0"/>
          </a:p>
          <a:p>
            <a:r>
              <a:rPr lang="en-US" altLang="en-US" dirty="0" smtClean="0"/>
              <a:t>While the FS-7700-40 is always required, National or regional standard Forest Service forms or forms developed by state departments of transportation may be used for permits.  </a:t>
            </a:r>
          </a:p>
          <a:p>
            <a:endParaRPr lang="en-US" altLang="en-US" dirty="0" smtClean="0"/>
          </a:p>
          <a:p>
            <a:r>
              <a:rPr lang="en-US" altLang="en-US" dirty="0" smtClean="0"/>
              <a:t>The overload permit must describe the features of the vehicle and its load and must specify the allowable travel route.  Overload permits must be issued in accordance with FSM 7736.42.</a:t>
            </a:r>
          </a:p>
          <a:p>
            <a:endParaRPr lang="en-US" altLang="en-US" dirty="0" smtClean="0"/>
          </a:p>
          <a:p>
            <a:r>
              <a:rPr lang="en-US" altLang="en-US" dirty="0" smtClean="0"/>
              <a:t>The Forest Supervisor, with the concurrence of the Bridge Inspection Program Manager, is responsible for issuing overload permits</a:t>
            </a:r>
          </a:p>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60</a:t>
            </a:fld>
            <a:endParaRPr lang="en-US" dirty="0"/>
          </a:p>
        </p:txBody>
      </p:sp>
    </p:spTree>
    <p:extLst>
      <p:ext uri="{BB962C8B-B14F-4D97-AF65-F5344CB8AC3E}">
        <p14:creationId xmlns:p14="http://schemas.microsoft.com/office/powerpoint/2010/main" val="2227924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Issue bridge over</a:t>
            </a:r>
            <a:r>
              <a:rPr lang="en-US" altLang="en-US" baseline="0" dirty="0" smtClean="0"/>
              <a:t>weight</a:t>
            </a:r>
            <a:r>
              <a:rPr lang="en-US" altLang="en-US" dirty="0" smtClean="0"/>
              <a:t> permits separately from other road use permits (see Forms FS-7700-40, Application for Road Use Permit, and FS-7700-48, Road Use Permit).  </a:t>
            </a:r>
          </a:p>
          <a:p>
            <a:endParaRPr lang="en-US" altLang="en-US" dirty="0" smtClean="0"/>
          </a:p>
          <a:p>
            <a:r>
              <a:rPr lang="en-US" altLang="en-US" dirty="0" smtClean="0"/>
              <a:t>While the FS-7700-40 is always required, National or regional standard Forest Service forms or forms developed by state departments of transportation may be used for permits.  </a:t>
            </a:r>
          </a:p>
          <a:p>
            <a:endParaRPr lang="en-US" altLang="en-US" dirty="0" smtClean="0"/>
          </a:p>
          <a:p>
            <a:r>
              <a:rPr lang="en-US" altLang="en-US" dirty="0" smtClean="0"/>
              <a:t>The overweight permit must describe the features of the vehicle and its load and must specify the allowable travel route.  Overweight permits must be issued in accordance with FSM 7736.42.</a:t>
            </a:r>
          </a:p>
          <a:p>
            <a:endParaRPr lang="en-US" altLang="en-US" dirty="0" smtClean="0"/>
          </a:p>
          <a:p>
            <a:r>
              <a:rPr lang="en-US" altLang="en-US" dirty="0" smtClean="0"/>
              <a:t>The Forest Supervisor, with the concurrence of the Bridge Inspection Program Manager, is responsible for issuing overload permits</a:t>
            </a:r>
          </a:p>
          <a:p>
            <a:endParaRPr lang="en-US" alt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449" indent="-288634">
              <a:defRPr>
                <a:solidFill>
                  <a:schemeClr val="tx1"/>
                </a:solidFill>
                <a:latin typeface="Arial" charset="0"/>
              </a:defRPr>
            </a:lvl2pPr>
            <a:lvl3pPr marL="1154536" indent="-230906">
              <a:defRPr>
                <a:solidFill>
                  <a:schemeClr val="tx1"/>
                </a:solidFill>
                <a:latin typeface="Arial" charset="0"/>
              </a:defRPr>
            </a:lvl3pPr>
            <a:lvl4pPr marL="1616350" indent="-230906">
              <a:defRPr>
                <a:solidFill>
                  <a:schemeClr val="tx1"/>
                </a:solidFill>
                <a:latin typeface="Arial" charset="0"/>
              </a:defRPr>
            </a:lvl4pPr>
            <a:lvl5pPr marL="2078165" indent="-230906">
              <a:defRPr>
                <a:solidFill>
                  <a:schemeClr val="tx1"/>
                </a:solidFill>
                <a:latin typeface="Arial" charset="0"/>
              </a:defRPr>
            </a:lvl5pPr>
            <a:lvl6pPr marL="2539980" indent="-230906" eaLnBrk="0" fontAlgn="base" hangingPunct="0">
              <a:spcBef>
                <a:spcPct val="0"/>
              </a:spcBef>
              <a:spcAft>
                <a:spcPct val="0"/>
              </a:spcAft>
              <a:defRPr>
                <a:solidFill>
                  <a:schemeClr val="tx1"/>
                </a:solidFill>
                <a:latin typeface="Arial" charset="0"/>
              </a:defRPr>
            </a:lvl6pPr>
            <a:lvl7pPr marL="3001793" indent="-230906" eaLnBrk="0" fontAlgn="base" hangingPunct="0">
              <a:spcBef>
                <a:spcPct val="0"/>
              </a:spcBef>
              <a:spcAft>
                <a:spcPct val="0"/>
              </a:spcAft>
              <a:defRPr>
                <a:solidFill>
                  <a:schemeClr val="tx1"/>
                </a:solidFill>
                <a:latin typeface="Arial" charset="0"/>
              </a:defRPr>
            </a:lvl7pPr>
            <a:lvl8pPr marL="3463608" indent="-230906" eaLnBrk="0" fontAlgn="base" hangingPunct="0">
              <a:spcBef>
                <a:spcPct val="0"/>
              </a:spcBef>
              <a:spcAft>
                <a:spcPct val="0"/>
              </a:spcAft>
              <a:defRPr>
                <a:solidFill>
                  <a:schemeClr val="tx1"/>
                </a:solidFill>
                <a:latin typeface="Arial" charset="0"/>
              </a:defRPr>
            </a:lvl8pPr>
            <a:lvl9pPr marL="3925423" indent="-230906" eaLnBrk="0" fontAlgn="base" hangingPunct="0">
              <a:spcBef>
                <a:spcPct val="0"/>
              </a:spcBef>
              <a:spcAft>
                <a:spcPct val="0"/>
              </a:spcAft>
              <a:defRPr>
                <a:solidFill>
                  <a:schemeClr val="tx1"/>
                </a:solidFill>
                <a:latin typeface="Arial" charset="0"/>
              </a:defRPr>
            </a:lvl9pPr>
          </a:lstStyle>
          <a:p>
            <a:fld id="{2012BE48-9CFB-43A0-8CC5-AC28B4021448}" type="slidenum">
              <a:rPr lang="en-US" altLang="en-US" smtClean="0"/>
              <a:pPr/>
              <a:t>61</a:t>
            </a:fld>
            <a:endParaRPr lang="en-US" altLang="en-US" dirty="0" smtClean="0"/>
          </a:p>
        </p:txBody>
      </p:sp>
    </p:spTree>
    <p:extLst>
      <p:ext uri="{BB962C8B-B14F-4D97-AF65-F5344CB8AC3E}">
        <p14:creationId xmlns:p14="http://schemas.microsoft.com/office/powerpoint/2010/main" val="3973001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62</a:t>
            </a:fld>
            <a:endParaRPr lang="en-US" dirty="0"/>
          </a:p>
        </p:txBody>
      </p:sp>
    </p:spTree>
    <p:extLst>
      <p:ext uri="{BB962C8B-B14F-4D97-AF65-F5344CB8AC3E}">
        <p14:creationId xmlns:p14="http://schemas.microsoft.com/office/powerpoint/2010/main" val="845578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63</a:t>
            </a:fld>
            <a:endParaRPr lang="en-US" dirty="0"/>
          </a:p>
        </p:txBody>
      </p:sp>
    </p:spTree>
    <p:extLst>
      <p:ext uri="{BB962C8B-B14F-4D97-AF65-F5344CB8AC3E}">
        <p14:creationId xmlns:p14="http://schemas.microsoft.com/office/powerpoint/2010/main" val="2164641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64</a:t>
            </a:fld>
            <a:endParaRPr lang="en-US" dirty="0"/>
          </a:p>
        </p:txBody>
      </p:sp>
    </p:spTree>
    <p:extLst>
      <p:ext uri="{BB962C8B-B14F-4D97-AF65-F5344CB8AC3E}">
        <p14:creationId xmlns:p14="http://schemas.microsoft.com/office/powerpoint/2010/main" val="1158260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65</a:t>
            </a:fld>
            <a:endParaRPr lang="en-US" dirty="0"/>
          </a:p>
        </p:txBody>
      </p:sp>
    </p:spTree>
    <p:extLst>
      <p:ext uri="{BB962C8B-B14F-4D97-AF65-F5344CB8AC3E}">
        <p14:creationId xmlns:p14="http://schemas.microsoft.com/office/powerpoint/2010/main" val="2321011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66</a:t>
            </a:fld>
            <a:endParaRPr lang="en-US" dirty="0"/>
          </a:p>
        </p:txBody>
      </p:sp>
    </p:spTree>
    <p:extLst>
      <p:ext uri="{BB962C8B-B14F-4D97-AF65-F5344CB8AC3E}">
        <p14:creationId xmlns:p14="http://schemas.microsoft.com/office/powerpoint/2010/main" val="1421530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67</a:t>
            </a:fld>
            <a:endParaRPr lang="en-US" dirty="0"/>
          </a:p>
        </p:txBody>
      </p:sp>
    </p:spTree>
    <p:extLst>
      <p:ext uri="{BB962C8B-B14F-4D97-AF65-F5344CB8AC3E}">
        <p14:creationId xmlns:p14="http://schemas.microsoft.com/office/powerpoint/2010/main" val="2282209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68</a:t>
            </a:fld>
            <a:endParaRPr lang="en-US" dirty="0"/>
          </a:p>
        </p:txBody>
      </p:sp>
    </p:spTree>
    <p:extLst>
      <p:ext uri="{BB962C8B-B14F-4D97-AF65-F5344CB8AC3E}">
        <p14:creationId xmlns:p14="http://schemas.microsoft.com/office/powerpoint/2010/main" val="1551776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69</a:t>
            </a:fld>
            <a:endParaRPr lang="en-US" dirty="0"/>
          </a:p>
        </p:txBody>
      </p:sp>
    </p:spTree>
    <p:extLst>
      <p:ext uri="{BB962C8B-B14F-4D97-AF65-F5344CB8AC3E}">
        <p14:creationId xmlns:p14="http://schemas.microsoft.com/office/powerpoint/2010/main" val="395886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7</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878598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70</a:t>
            </a:fld>
            <a:endParaRPr lang="en-US" dirty="0"/>
          </a:p>
        </p:txBody>
      </p:sp>
    </p:spTree>
    <p:extLst>
      <p:ext uri="{BB962C8B-B14F-4D97-AF65-F5344CB8AC3E}">
        <p14:creationId xmlns:p14="http://schemas.microsoft.com/office/powerpoint/2010/main" val="5995079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B01B0F-92CD-4865-A324-C2916976B9DF}" type="slidenum">
              <a:rPr lang="en-US" smtClean="0"/>
              <a:t>71</a:t>
            </a:fld>
            <a:endParaRPr lang="en-US" dirty="0"/>
          </a:p>
        </p:txBody>
      </p:sp>
    </p:spTree>
    <p:extLst>
      <p:ext uri="{BB962C8B-B14F-4D97-AF65-F5344CB8AC3E}">
        <p14:creationId xmlns:p14="http://schemas.microsoft.com/office/powerpoint/2010/main" val="2989162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36CFR261.10 says that no one can construct or maintain a forest service road without some form of written authorization like a contract, agreement, or permit.  So even the volunteer work would need to be authorized unless the proposed use will have such nominal effects on National Forest System lands, resources, or programs that it is not necessary to establish terms and conditions.  </a:t>
            </a:r>
            <a:endParaRPr lang="en-US" i="0" dirty="0"/>
          </a:p>
        </p:txBody>
      </p:sp>
      <p:sp>
        <p:nvSpPr>
          <p:cNvPr id="4" name="Slide Number Placeholder 3"/>
          <p:cNvSpPr>
            <a:spLocks noGrp="1"/>
          </p:cNvSpPr>
          <p:nvPr>
            <p:ph type="sldNum" sz="quarter" idx="10"/>
          </p:nvPr>
        </p:nvSpPr>
        <p:spPr/>
        <p:txBody>
          <a:bodyPr/>
          <a:lstStyle/>
          <a:p>
            <a:fld id="{F8B01B0F-92CD-4865-A324-C2916976B9DF}" type="slidenum">
              <a:rPr lang="en-US" smtClean="0"/>
              <a:t>72</a:t>
            </a:fld>
            <a:endParaRPr lang="en-US" dirty="0"/>
          </a:p>
        </p:txBody>
      </p:sp>
    </p:spTree>
    <p:extLst>
      <p:ext uri="{BB962C8B-B14F-4D97-AF65-F5344CB8AC3E}">
        <p14:creationId xmlns:p14="http://schemas.microsoft.com/office/powerpoint/2010/main" val="4130436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73</a:t>
            </a:fld>
            <a:endParaRPr lang="en-US" dirty="0"/>
          </a:p>
        </p:txBody>
      </p:sp>
    </p:spTree>
    <p:extLst>
      <p:ext uri="{BB962C8B-B14F-4D97-AF65-F5344CB8AC3E}">
        <p14:creationId xmlns:p14="http://schemas.microsoft.com/office/powerpoint/2010/main" val="23678631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74</a:t>
            </a:fld>
            <a:endParaRPr lang="en-US" dirty="0"/>
          </a:p>
        </p:txBody>
      </p:sp>
    </p:spTree>
    <p:extLst>
      <p:ext uri="{BB962C8B-B14F-4D97-AF65-F5344CB8AC3E}">
        <p14:creationId xmlns:p14="http://schemas.microsoft.com/office/powerpoint/2010/main" val="122006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8258" indent="-291638">
              <a:defRPr>
                <a:solidFill>
                  <a:schemeClr val="tx1"/>
                </a:solidFill>
                <a:latin typeface="Arial" charset="0"/>
              </a:defRPr>
            </a:lvl2pPr>
            <a:lvl3pPr marL="1166552" indent="-233311">
              <a:defRPr>
                <a:solidFill>
                  <a:schemeClr val="tx1"/>
                </a:solidFill>
                <a:latin typeface="Arial" charset="0"/>
              </a:defRPr>
            </a:lvl3pPr>
            <a:lvl4pPr marL="1633172" indent="-233311">
              <a:defRPr>
                <a:solidFill>
                  <a:schemeClr val="tx1"/>
                </a:solidFill>
                <a:latin typeface="Arial" charset="0"/>
              </a:defRPr>
            </a:lvl4pPr>
            <a:lvl5pPr marL="2099793" indent="-233311">
              <a:defRPr>
                <a:solidFill>
                  <a:schemeClr val="tx1"/>
                </a:solidFill>
                <a:latin typeface="Arial" charset="0"/>
              </a:defRPr>
            </a:lvl5pPr>
            <a:lvl6pPr marL="2566413" indent="-233311" eaLnBrk="0" fontAlgn="base" hangingPunct="0">
              <a:spcBef>
                <a:spcPct val="0"/>
              </a:spcBef>
              <a:spcAft>
                <a:spcPct val="0"/>
              </a:spcAft>
              <a:defRPr>
                <a:solidFill>
                  <a:schemeClr val="tx1"/>
                </a:solidFill>
                <a:latin typeface="Arial" charset="0"/>
              </a:defRPr>
            </a:lvl6pPr>
            <a:lvl7pPr marL="3033035" indent="-233311" eaLnBrk="0" fontAlgn="base" hangingPunct="0">
              <a:spcBef>
                <a:spcPct val="0"/>
              </a:spcBef>
              <a:spcAft>
                <a:spcPct val="0"/>
              </a:spcAft>
              <a:defRPr>
                <a:solidFill>
                  <a:schemeClr val="tx1"/>
                </a:solidFill>
                <a:latin typeface="Arial" charset="0"/>
              </a:defRPr>
            </a:lvl7pPr>
            <a:lvl8pPr marL="3499655" indent="-233311" eaLnBrk="0" fontAlgn="base" hangingPunct="0">
              <a:spcBef>
                <a:spcPct val="0"/>
              </a:spcBef>
              <a:spcAft>
                <a:spcPct val="0"/>
              </a:spcAft>
              <a:defRPr>
                <a:solidFill>
                  <a:schemeClr val="tx1"/>
                </a:solidFill>
                <a:latin typeface="Arial" charset="0"/>
              </a:defRPr>
            </a:lvl8pPr>
            <a:lvl9pPr marL="3966276" indent="-233311" eaLnBrk="0" fontAlgn="base" hangingPunct="0">
              <a:spcBef>
                <a:spcPct val="0"/>
              </a:spcBef>
              <a:spcAft>
                <a:spcPct val="0"/>
              </a:spcAft>
              <a:defRPr>
                <a:solidFill>
                  <a:schemeClr val="tx1"/>
                </a:solidFill>
                <a:latin typeface="Arial" charset="0"/>
              </a:defRPr>
            </a:lvl9pPr>
          </a:lstStyle>
          <a:p>
            <a:fld id="{7402F401-E872-4DAB-A8AB-0C531A479FAD}" type="slidenum">
              <a:rPr lang="en-US" smtClean="0"/>
              <a:pPr/>
              <a:t>8</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3758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01B0F-92CD-4865-A324-C2916976B9DF}" type="slidenum">
              <a:rPr lang="en-US" smtClean="0"/>
              <a:t>9</a:t>
            </a:fld>
            <a:endParaRPr lang="en-US" dirty="0"/>
          </a:p>
        </p:txBody>
      </p:sp>
    </p:spTree>
    <p:extLst>
      <p:ext uri="{BB962C8B-B14F-4D97-AF65-F5344CB8AC3E}">
        <p14:creationId xmlns:p14="http://schemas.microsoft.com/office/powerpoint/2010/main" val="330112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91" name="Footer Placeholder 90"/>
          <p:cNvSpPr>
            <a:spLocks noGrp="1"/>
          </p:cNvSpPr>
          <p:nvPr>
            <p:ph type="ftr" sz="quarter" idx="11"/>
          </p:nvPr>
        </p:nvSpPr>
        <p:spPr/>
        <p:txBody>
          <a:bodyPr/>
          <a:lstStyle/>
          <a:p>
            <a:r>
              <a:rPr lang="en-US" dirty="0" smtClean="0"/>
              <a:t>Choosing a Road Permit</a:t>
            </a:r>
            <a:endParaRPr lang="en-US" dirty="0"/>
          </a:p>
        </p:txBody>
      </p:sp>
      <p:sp>
        <p:nvSpPr>
          <p:cNvPr id="92" name="Slide Number Placeholder 91"/>
          <p:cNvSpPr>
            <a:spLocks noGrp="1"/>
          </p:cNvSpPr>
          <p:nvPr>
            <p:ph type="sldNum" sz="quarter" idx="12"/>
          </p:nvPr>
        </p:nvSpPr>
        <p:spPr/>
        <p:txBody>
          <a:bodyPr/>
          <a:lstStyle/>
          <a:p>
            <a:fld id="{2AF0A19C-5EE6-4F23-8BE7-F7E8A13CE63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4/14/2015</a:t>
            </a:r>
            <a:endParaRPr lang="en-US" dirty="0"/>
          </a:p>
        </p:txBody>
      </p:sp>
      <p:sp>
        <p:nvSpPr>
          <p:cNvPr id="8" name="Footer Placeholder 7"/>
          <p:cNvSpPr>
            <a:spLocks noGrp="1"/>
          </p:cNvSpPr>
          <p:nvPr>
            <p:ph type="ftr" sz="quarter" idx="11"/>
          </p:nvPr>
        </p:nvSpPr>
        <p:spPr/>
        <p:txBody>
          <a:bodyPr/>
          <a:lstStyle/>
          <a:p>
            <a:r>
              <a:rPr lang="en-US" dirty="0" smtClean="0"/>
              <a:t>Choosing a Road Permit</a:t>
            </a:r>
            <a:endParaRPr lang="en-US" dirty="0"/>
          </a:p>
        </p:txBody>
      </p:sp>
      <p:sp>
        <p:nvSpPr>
          <p:cNvPr id="9" name="Slide Number Placeholder 8"/>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4/14/2015</a:t>
            </a:r>
            <a:endParaRPr lang="en-US" dirty="0"/>
          </a:p>
        </p:txBody>
      </p:sp>
      <p:sp>
        <p:nvSpPr>
          <p:cNvPr id="4" name="Footer Placeholder 3"/>
          <p:cNvSpPr>
            <a:spLocks noGrp="1"/>
          </p:cNvSpPr>
          <p:nvPr>
            <p:ph type="ftr" sz="quarter" idx="11"/>
          </p:nvPr>
        </p:nvSpPr>
        <p:spPr/>
        <p:txBody>
          <a:bodyPr/>
          <a:lstStyle/>
          <a:p>
            <a:r>
              <a:rPr lang="en-US" dirty="0" smtClean="0"/>
              <a:t>Choosing a Road Permit</a:t>
            </a:r>
            <a:endParaRPr lang="en-US" dirty="0"/>
          </a:p>
        </p:txBody>
      </p:sp>
      <p:sp>
        <p:nvSpPr>
          <p:cNvPr id="5" name="Slide Number Placeholder 4"/>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dirty="0" smtClean="0"/>
              <a:t>4/14/2015</a:t>
            </a:r>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dirty="0" smtClean="0"/>
              <a:t>Choosing a Road Permit</a:t>
            </a:r>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AF0A19C-5EE6-4F23-8BE7-F7E8A13CE63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mariposagazette.com/sites/www.mariposagazette.com/files/images/2013-06-13/DSC_0107.Large.JPG" TargetMode="External"/><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google.com/url?q=http://www.diyblindsexpress.com.au/delivery-details/&amp;sa=U&amp;ei=bjUiU5rKK4n-oQT12YH4CQ&amp;ved=0CD0Q9QEwCDgU&amp;usg=AFQjCNH9D9Uh2593sYm29wtv_fDd8Vvn4Q"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1.bin"/><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mariposagazette.com/sites/www.mariposagazette.com/files/images/2013-06-13/DSC_0107.Large.JPG"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google.com/url?q=http://www.diyblindsexpress.com.au/delivery-details/&amp;sa=U&amp;ei=bjUiU5rKK4n-oQT12YH4CQ&amp;ved=0CD0Q9QEwCDgU&amp;usg=AFQjCNH9D9Uh2593sYm29wtv_fDd8Vvn4Q"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5257800"/>
            <a:ext cx="8305800" cy="778213"/>
          </a:xfrm>
        </p:spPr>
        <p:txBody>
          <a:bodyPr>
            <a:normAutofit fontScale="55000" lnSpcReduction="20000"/>
          </a:bodyPr>
          <a:lstStyle/>
          <a:p>
            <a:r>
              <a:rPr lang="en-US" sz="4400" dirty="0" smtClean="0"/>
              <a:t>Brenda Christensen – R1 Transportation O &amp; M Engineer</a:t>
            </a:r>
          </a:p>
          <a:p>
            <a:r>
              <a:rPr lang="en-US" sz="4400" dirty="0" smtClean="0"/>
              <a:t>Leslie </a:t>
            </a:r>
            <a:r>
              <a:rPr lang="en-US" sz="4400" dirty="0"/>
              <a:t>J. Boak </a:t>
            </a:r>
            <a:r>
              <a:rPr lang="en-US" sz="4400" dirty="0" smtClean="0"/>
              <a:t>– R5 Transportation Engineer</a:t>
            </a:r>
            <a:endParaRPr lang="en-US" sz="4400" dirty="0"/>
          </a:p>
        </p:txBody>
      </p:sp>
      <p:sp>
        <p:nvSpPr>
          <p:cNvPr id="2" name="Title 1"/>
          <p:cNvSpPr>
            <a:spLocks noGrp="1"/>
          </p:cNvSpPr>
          <p:nvPr>
            <p:ph type="title"/>
          </p:nvPr>
        </p:nvSpPr>
        <p:spPr>
          <a:xfrm>
            <a:off x="381000" y="1600200"/>
            <a:ext cx="8305800" cy="2667000"/>
          </a:xfrm>
        </p:spPr>
        <p:txBody>
          <a:bodyPr>
            <a:normAutofit fontScale="90000"/>
          </a:bodyPr>
          <a:lstStyle/>
          <a:p>
            <a:r>
              <a:rPr lang="en-US" sz="6600" dirty="0" smtClean="0"/>
              <a:t>Choosing the Right Road Permit for the Job</a:t>
            </a:r>
            <a:br>
              <a:rPr lang="en-US" sz="6600" dirty="0" smtClean="0"/>
            </a:b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1</a:t>
            </a:fld>
            <a:endParaRPr lang="en-US" dirty="0"/>
          </a:p>
        </p:txBody>
      </p:sp>
    </p:spTree>
    <p:extLst>
      <p:ext uri="{BB962C8B-B14F-4D97-AF65-F5344CB8AC3E}">
        <p14:creationId xmlns:p14="http://schemas.microsoft.com/office/powerpoint/2010/main" val="158271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10</a:t>
            </a:fld>
            <a:endParaRPr lang="en-US"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30" t="19336" r="50294" b="32670"/>
          <a:stretch/>
        </p:blipFill>
        <p:spPr bwMode="auto">
          <a:xfrm>
            <a:off x="228600" y="533400"/>
            <a:ext cx="865932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67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1</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11</a:t>
            </a:fld>
            <a:endParaRPr lang="en-US" dirty="0"/>
          </a:p>
        </p:txBody>
      </p:sp>
      <p:sp>
        <p:nvSpPr>
          <p:cNvPr id="6" name="Rectangle 5"/>
          <p:cNvSpPr/>
          <p:nvPr/>
        </p:nvSpPr>
        <p:spPr>
          <a:xfrm>
            <a:off x="484909" y="1981200"/>
            <a:ext cx="8305800" cy="2677656"/>
          </a:xfrm>
          <a:prstGeom prst="rect">
            <a:avLst/>
          </a:prstGeom>
        </p:spPr>
        <p:txBody>
          <a:bodyPr wrap="square">
            <a:spAutoFit/>
          </a:bodyPr>
          <a:lstStyle/>
          <a:p>
            <a:r>
              <a:rPr lang="en-US" sz="2800" dirty="0"/>
              <a:t>A forest user has reserved a group campsite for a wedding.  The NFS road is an objective maintenance level 3 open to the public but is currently operated as a maintenance level 2.  The forest user would like to have the road bladed right before the wedding so the guests can drive their cars to the site. </a:t>
            </a:r>
          </a:p>
        </p:txBody>
      </p:sp>
    </p:spTree>
    <p:extLst>
      <p:ext uri="{BB962C8B-B14F-4D97-AF65-F5344CB8AC3E}">
        <p14:creationId xmlns:p14="http://schemas.microsoft.com/office/powerpoint/2010/main" val="206786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2</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12</a:t>
            </a:fld>
            <a:endParaRPr lang="en-US" dirty="0"/>
          </a:p>
        </p:txBody>
      </p:sp>
      <p:sp>
        <p:nvSpPr>
          <p:cNvPr id="6" name="Rectangle 5"/>
          <p:cNvSpPr/>
          <p:nvPr/>
        </p:nvSpPr>
        <p:spPr>
          <a:xfrm>
            <a:off x="484909" y="1981200"/>
            <a:ext cx="8305800" cy="2246769"/>
          </a:xfrm>
          <a:prstGeom prst="rect">
            <a:avLst/>
          </a:prstGeom>
        </p:spPr>
        <p:txBody>
          <a:bodyPr wrap="square">
            <a:spAutoFit/>
          </a:bodyPr>
          <a:lstStyle/>
          <a:p>
            <a:r>
              <a:rPr lang="en-US" sz="2800" dirty="0"/>
              <a:t>There is a piece of private land that is accessed from a NFS road.  The NFS Road is currently open to the public and is at an objective and operational maintenance level 3. The owner plans to log 10 MBF.  The two truckloads of logs will be hauled to mill over this NFS road.  </a:t>
            </a:r>
          </a:p>
        </p:txBody>
      </p:sp>
    </p:spTree>
    <p:extLst>
      <p:ext uri="{BB962C8B-B14F-4D97-AF65-F5344CB8AC3E}">
        <p14:creationId xmlns:p14="http://schemas.microsoft.com/office/powerpoint/2010/main" val="3979172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3</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13</a:t>
            </a:fld>
            <a:endParaRPr lang="en-US" dirty="0"/>
          </a:p>
        </p:txBody>
      </p:sp>
      <p:sp>
        <p:nvSpPr>
          <p:cNvPr id="6" name="Rectangle 5"/>
          <p:cNvSpPr/>
          <p:nvPr/>
        </p:nvSpPr>
        <p:spPr>
          <a:xfrm>
            <a:off x="484909" y="1981200"/>
            <a:ext cx="8305800" cy="3539430"/>
          </a:xfrm>
          <a:prstGeom prst="rect">
            <a:avLst/>
          </a:prstGeom>
        </p:spPr>
        <p:txBody>
          <a:bodyPr wrap="square">
            <a:spAutoFit/>
          </a:bodyPr>
          <a:lstStyle/>
          <a:p>
            <a:r>
              <a:rPr lang="en-US" sz="2800" dirty="0"/>
              <a:t>A privately owned parcel is accessed by two different NFS roads.  One of the roads is open year road to the public and is the main access to his parcel. The other road has a seasonal closure on it from October 15</a:t>
            </a:r>
            <a:r>
              <a:rPr lang="en-US" sz="2800" baseline="30000" dirty="0"/>
              <a:t>th</a:t>
            </a:r>
            <a:r>
              <a:rPr lang="en-US" sz="2800" dirty="0"/>
              <a:t> to Dec 30</a:t>
            </a:r>
            <a:r>
              <a:rPr lang="en-US" sz="2800" baseline="30000" dirty="0"/>
              <a:t>th</a:t>
            </a:r>
            <a:r>
              <a:rPr lang="en-US" sz="2800" dirty="0"/>
              <a:t>.  The owner needs to access the back side of his property to do some work on an old well in November. The best way to access the well is using the road with the seasonal closure.</a:t>
            </a:r>
          </a:p>
        </p:txBody>
      </p:sp>
    </p:spTree>
    <p:extLst>
      <p:ext uri="{BB962C8B-B14F-4D97-AF65-F5344CB8AC3E}">
        <p14:creationId xmlns:p14="http://schemas.microsoft.com/office/powerpoint/2010/main" val="341358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4</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14</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piece of private land can only be accessed by crossing NFS Lands.  The owner would like to build a road accessing his property. </a:t>
            </a:r>
          </a:p>
        </p:txBody>
      </p:sp>
    </p:spTree>
    <p:extLst>
      <p:ext uri="{BB962C8B-B14F-4D97-AF65-F5344CB8AC3E}">
        <p14:creationId xmlns:p14="http://schemas.microsoft.com/office/powerpoint/2010/main" val="255814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5</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15</a:t>
            </a:fld>
            <a:endParaRPr lang="en-US" dirty="0"/>
          </a:p>
        </p:txBody>
      </p:sp>
      <p:sp>
        <p:nvSpPr>
          <p:cNvPr id="6" name="Rectangle 5"/>
          <p:cNvSpPr/>
          <p:nvPr/>
        </p:nvSpPr>
        <p:spPr>
          <a:xfrm>
            <a:off x="484909" y="1981200"/>
            <a:ext cx="8305800" cy="3108543"/>
          </a:xfrm>
          <a:prstGeom prst="rect">
            <a:avLst/>
          </a:prstGeom>
        </p:spPr>
        <p:txBody>
          <a:bodyPr wrap="square">
            <a:spAutoFit/>
          </a:bodyPr>
          <a:lstStyle/>
          <a:p>
            <a:r>
              <a:rPr lang="en-US" sz="2800" dirty="0"/>
              <a:t>A private land owner has a Private Road Special Use Permit on the road accessing his property.  He will be logging several acres over a 5 year period. The estimated timber volume is 100 MBF total. The haul route for all of the volume is on the road with the Private Road Special Use Permit then onto a NFS road before it reaches the county road. </a:t>
            </a:r>
          </a:p>
        </p:txBody>
      </p:sp>
    </p:spTree>
    <p:extLst>
      <p:ext uri="{BB962C8B-B14F-4D97-AF65-F5344CB8AC3E}">
        <p14:creationId xmlns:p14="http://schemas.microsoft.com/office/powerpoint/2010/main" val="237581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6</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16</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cabin owner is going to build a deck. He is having 1 load of lumber being delivered. The delivery truck will have to use an NFS road.</a:t>
            </a:r>
          </a:p>
        </p:txBody>
      </p:sp>
    </p:spTree>
    <p:extLst>
      <p:ext uri="{BB962C8B-B14F-4D97-AF65-F5344CB8AC3E}">
        <p14:creationId xmlns:p14="http://schemas.microsoft.com/office/powerpoint/2010/main" val="93160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7</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17</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property owner is building a deluxe cabin. All of the construction materials will be delivered to the property on a NFS road. </a:t>
            </a:r>
          </a:p>
        </p:txBody>
      </p:sp>
    </p:spTree>
    <p:extLst>
      <p:ext uri="{BB962C8B-B14F-4D97-AF65-F5344CB8AC3E}">
        <p14:creationId xmlns:p14="http://schemas.microsoft.com/office/powerpoint/2010/main" val="2077412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8</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18</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timber sale requires a yarder at the landing. The access route to the landing is via an NFS road with two bridge crossings. </a:t>
            </a:r>
          </a:p>
        </p:txBody>
      </p:sp>
    </p:spTree>
    <p:extLst>
      <p:ext uri="{BB962C8B-B14F-4D97-AF65-F5344CB8AC3E}">
        <p14:creationId xmlns:p14="http://schemas.microsoft.com/office/powerpoint/2010/main" val="2156892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9</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19</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The local Boy Scout camp is hosting a school field trip.  They have requested access to use a large school bus on a NFS road that accesses the camp.</a:t>
            </a:r>
          </a:p>
        </p:txBody>
      </p:sp>
    </p:spTree>
    <p:extLst>
      <p:ext uri="{BB962C8B-B14F-4D97-AF65-F5344CB8AC3E}">
        <p14:creationId xmlns:p14="http://schemas.microsoft.com/office/powerpoint/2010/main" val="378366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763000" cy="639762"/>
          </a:xfrm>
        </p:spPr>
        <p:txBody>
          <a:bodyPr>
            <a:normAutofit fontScale="90000"/>
          </a:bodyPr>
          <a:lstStyle/>
          <a:p>
            <a:r>
              <a:rPr lang="en-US" dirty="0"/>
              <a:t>Choosing the Right Road </a:t>
            </a:r>
            <a:r>
              <a:rPr lang="en-US" dirty="0" smtClean="0"/>
              <a:t>Permit </a:t>
            </a:r>
            <a:r>
              <a:rPr lang="en-US" dirty="0"/>
              <a:t>for the Job</a:t>
            </a:r>
          </a:p>
        </p:txBody>
      </p:sp>
      <p:sp>
        <p:nvSpPr>
          <p:cNvPr id="5" name="Text Placeholder 4"/>
          <p:cNvSpPr>
            <a:spLocks noGrp="1"/>
          </p:cNvSpPr>
          <p:nvPr>
            <p:ph sz="half" idx="2"/>
          </p:nvPr>
        </p:nvSpPr>
        <p:spPr>
          <a:xfrm>
            <a:off x="4876800" y="1752600"/>
            <a:ext cx="4114800" cy="3962401"/>
          </a:xfrm>
        </p:spPr>
        <p:txBody>
          <a:bodyPr>
            <a:normAutofit/>
          </a:bodyPr>
          <a:lstStyle/>
          <a:p>
            <a:pPr marL="285750" indent="-285750">
              <a:buFont typeface="Arial" panose="020B0604020202020204" pitchFamily="34" charset="0"/>
              <a:buChar char="•"/>
            </a:pPr>
            <a:r>
              <a:rPr lang="en-US" sz="2400" dirty="0" smtClean="0"/>
              <a:t>What is a Permit</a:t>
            </a:r>
          </a:p>
          <a:p>
            <a:pPr marL="285750" indent="-285750">
              <a:buFont typeface="Arial" panose="020B0604020202020204" pitchFamily="34" charset="0"/>
              <a:buChar char="•"/>
            </a:pPr>
            <a:r>
              <a:rPr lang="en-US" sz="2400" dirty="0" smtClean="0"/>
              <a:t>What are my options?</a:t>
            </a:r>
          </a:p>
          <a:p>
            <a:pPr marL="285750" indent="-285750">
              <a:buFont typeface="Arial" panose="020B0604020202020204" pitchFamily="34" charset="0"/>
              <a:buChar char="•"/>
            </a:pPr>
            <a:r>
              <a:rPr lang="en-US" sz="2400" dirty="0" smtClean="0"/>
              <a:t>How do I know what type of permit to choose?</a:t>
            </a:r>
          </a:p>
          <a:p>
            <a:pPr marL="285750" indent="-285750">
              <a:buFont typeface="Arial" panose="020B0604020202020204" pitchFamily="34" charset="0"/>
              <a:buChar char="•"/>
            </a:pPr>
            <a:r>
              <a:rPr lang="en-US" sz="2400" dirty="0" smtClean="0"/>
              <a:t>How does NEPA fit in?</a:t>
            </a:r>
          </a:p>
          <a:p>
            <a:pPr marL="285750" indent="-285750">
              <a:buFont typeface="Arial" panose="020B0604020202020204" pitchFamily="34" charset="0"/>
              <a:buChar char="•"/>
            </a:pPr>
            <a:r>
              <a:rPr lang="en-US" sz="2400" dirty="0" smtClean="0"/>
              <a:t>Lands Road Use Permits and Easements</a:t>
            </a:r>
          </a:p>
          <a:p>
            <a:pPr marL="285750" indent="-285750">
              <a:buFont typeface="Arial" panose="020B0604020202020204" pitchFamily="34" charset="0"/>
              <a:buChar char="•"/>
            </a:pPr>
            <a:r>
              <a:rPr lang="en-US" sz="2400" dirty="0" smtClean="0"/>
              <a:t>Engineering Road Use Permits</a:t>
            </a:r>
          </a:p>
        </p:txBody>
      </p:sp>
      <p:sp>
        <p:nvSpPr>
          <p:cNvPr id="6" name="Date Placeholder 5"/>
          <p:cNvSpPr>
            <a:spLocks noGrp="1"/>
          </p:cNvSpPr>
          <p:nvPr>
            <p:ph type="dt" sz="half" idx="10"/>
          </p:nvPr>
        </p:nvSpPr>
        <p:spPr/>
        <p:txBody>
          <a:bodyPr/>
          <a:lstStyle/>
          <a:p>
            <a:r>
              <a:rPr lang="en-US" dirty="0" smtClean="0"/>
              <a:t>4/14/2015</a:t>
            </a:r>
            <a:endParaRPr lang="en-US" dirty="0"/>
          </a:p>
        </p:txBody>
      </p:sp>
      <p:sp>
        <p:nvSpPr>
          <p:cNvPr id="7" name="Footer Placeholder 6"/>
          <p:cNvSpPr>
            <a:spLocks noGrp="1"/>
          </p:cNvSpPr>
          <p:nvPr>
            <p:ph type="ftr" sz="quarter" idx="11"/>
          </p:nvPr>
        </p:nvSpPr>
        <p:spPr/>
        <p:txBody>
          <a:bodyPr/>
          <a:lstStyle/>
          <a:p>
            <a:r>
              <a:rPr lang="en-US" dirty="0" smtClean="0"/>
              <a:t>Choosing a Road Permit</a:t>
            </a:r>
            <a:endParaRPr lang="en-US" dirty="0"/>
          </a:p>
        </p:txBody>
      </p:sp>
      <p:sp>
        <p:nvSpPr>
          <p:cNvPr id="8" name="Slide Number Placeholder 7"/>
          <p:cNvSpPr>
            <a:spLocks noGrp="1"/>
          </p:cNvSpPr>
          <p:nvPr>
            <p:ph type="sldNum" sz="quarter" idx="12"/>
          </p:nvPr>
        </p:nvSpPr>
        <p:spPr/>
        <p:txBody>
          <a:bodyPr/>
          <a:lstStyle/>
          <a:p>
            <a:fld id="{2AF0A19C-5EE6-4F23-8BE7-F7E8A13CE63B}" type="slidenum">
              <a:rPr lang="en-US" smtClean="0"/>
              <a:t>2</a:t>
            </a:fld>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340" t="15645" r="4651" b="5313"/>
          <a:stretch/>
        </p:blipFill>
        <p:spPr bwMode="auto">
          <a:xfrm rot="20968226">
            <a:off x="589604" y="1211545"/>
            <a:ext cx="2001707" cy="253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133" t="10371" r="4785" b="10351"/>
          <a:stretch/>
        </p:blipFill>
        <p:spPr bwMode="auto">
          <a:xfrm rot="457301">
            <a:off x="2504708" y="1234417"/>
            <a:ext cx="1919042" cy="2479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41874">
            <a:off x="2720608" y="3479159"/>
            <a:ext cx="2048517" cy="265102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0510">
            <a:off x="735402" y="3484618"/>
            <a:ext cx="2040081" cy="2640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0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10</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20</a:t>
            </a:fld>
            <a:endParaRPr lang="en-US" dirty="0"/>
          </a:p>
        </p:txBody>
      </p:sp>
      <p:sp>
        <p:nvSpPr>
          <p:cNvPr id="6" name="Rectangle 5"/>
          <p:cNvSpPr/>
          <p:nvPr/>
        </p:nvSpPr>
        <p:spPr>
          <a:xfrm>
            <a:off x="484909" y="1981200"/>
            <a:ext cx="8305800" cy="954107"/>
          </a:xfrm>
          <a:prstGeom prst="rect">
            <a:avLst/>
          </a:prstGeom>
        </p:spPr>
        <p:txBody>
          <a:bodyPr wrap="square">
            <a:spAutoFit/>
          </a:bodyPr>
          <a:lstStyle/>
          <a:p>
            <a:r>
              <a:rPr lang="en-US" sz="2800" dirty="0"/>
              <a:t>For access to a subdivision, the county as requested to take over maintenance of the road.</a:t>
            </a:r>
          </a:p>
        </p:txBody>
      </p:sp>
    </p:spTree>
    <p:extLst>
      <p:ext uri="{BB962C8B-B14F-4D97-AF65-F5344CB8AC3E}">
        <p14:creationId xmlns:p14="http://schemas.microsoft.com/office/powerpoint/2010/main" val="23535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11</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21</a:t>
            </a:fld>
            <a:endParaRPr lang="en-US" dirty="0"/>
          </a:p>
        </p:txBody>
      </p:sp>
      <p:sp>
        <p:nvSpPr>
          <p:cNvPr id="6" name="Rectangle 5"/>
          <p:cNvSpPr/>
          <p:nvPr/>
        </p:nvSpPr>
        <p:spPr>
          <a:xfrm>
            <a:off x="484909" y="1981200"/>
            <a:ext cx="8305800" cy="1815882"/>
          </a:xfrm>
          <a:prstGeom prst="rect">
            <a:avLst/>
          </a:prstGeom>
        </p:spPr>
        <p:txBody>
          <a:bodyPr wrap="square">
            <a:spAutoFit/>
          </a:bodyPr>
          <a:lstStyle/>
          <a:p>
            <a:r>
              <a:rPr lang="en-US" sz="2800" dirty="0" smtClean="0"/>
              <a:t>A volunteer group would like to do maintenance on a NFS road leading to their favorite trail.  The group would like to do road side brushing, logging out with chainsaws and filling in pot holes for a smoother ride.</a:t>
            </a:r>
            <a:endParaRPr lang="en-US" sz="2800" dirty="0"/>
          </a:p>
        </p:txBody>
      </p:sp>
    </p:spTree>
    <p:extLst>
      <p:ext uri="{BB962C8B-B14F-4D97-AF65-F5344CB8AC3E}">
        <p14:creationId xmlns:p14="http://schemas.microsoft.com/office/powerpoint/2010/main" val="3385525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For Road Use Permits</a:t>
            </a:r>
            <a:endParaRPr lang="en-US" dirty="0"/>
          </a:p>
        </p:txBody>
      </p:sp>
      <p:sp>
        <p:nvSpPr>
          <p:cNvPr id="4" name="Title 3"/>
          <p:cNvSpPr>
            <a:spLocks noGrp="1"/>
          </p:cNvSpPr>
          <p:nvPr>
            <p:ph type="title"/>
          </p:nvPr>
        </p:nvSpPr>
        <p:spPr>
          <a:xfrm>
            <a:off x="457200" y="4419600"/>
            <a:ext cx="8305800" cy="1143000"/>
          </a:xfrm>
        </p:spPr>
        <p:txBody>
          <a:bodyPr>
            <a:normAutofit/>
          </a:bodyPr>
          <a:lstStyle/>
          <a:p>
            <a:r>
              <a:rPr lang="en-US" sz="4400" dirty="0" smtClean="0"/>
              <a:t>NEPA</a:t>
            </a:r>
            <a:endParaRPr lang="en-US" sz="4400" dirty="0"/>
          </a:p>
        </p:txBody>
      </p:sp>
      <p:sp>
        <p:nvSpPr>
          <p:cNvPr id="6" name="Date Placeholder 5"/>
          <p:cNvSpPr>
            <a:spLocks noGrp="1"/>
          </p:cNvSpPr>
          <p:nvPr>
            <p:ph type="dt" sz="half" idx="10"/>
          </p:nvPr>
        </p:nvSpPr>
        <p:spPr/>
        <p:txBody>
          <a:bodyPr/>
          <a:lstStyle/>
          <a:p>
            <a:r>
              <a:rPr lang="en-US" dirty="0" smtClean="0"/>
              <a:t>4/14/2015</a:t>
            </a:r>
            <a:endParaRPr lang="en-US" dirty="0"/>
          </a:p>
        </p:txBody>
      </p:sp>
      <p:sp>
        <p:nvSpPr>
          <p:cNvPr id="7" name="Footer Placeholder 6"/>
          <p:cNvSpPr>
            <a:spLocks noGrp="1"/>
          </p:cNvSpPr>
          <p:nvPr>
            <p:ph type="ftr" sz="quarter" idx="11"/>
          </p:nvPr>
        </p:nvSpPr>
        <p:spPr/>
        <p:txBody>
          <a:bodyPr/>
          <a:lstStyle/>
          <a:p>
            <a:r>
              <a:rPr lang="en-US" dirty="0" smtClean="0"/>
              <a:t>Choosing a Road Permit</a:t>
            </a:r>
            <a:endParaRPr lang="en-US" dirty="0"/>
          </a:p>
        </p:txBody>
      </p:sp>
      <p:sp>
        <p:nvSpPr>
          <p:cNvPr id="8" name="Slide Number Placeholder 7"/>
          <p:cNvSpPr>
            <a:spLocks noGrp="1"/>
          </p:cNvSpPr>
          <p:nvPr>
            <p:ph type="sldNum" sz="quarter" idx="12"/>
          </p:nvPr>
        </p:nvSpPr>
        <p:spPr/>
        <p:txBody>
          <a:bodyPr/>
          <a:lstStyle/>
          <a:p>
            <a:fld id="{2AF0A19C-5EE6-4F23-8BE7-F7E8A13CE63B}" type="slidenum">
              <a:rPr lang="en-US" smtClean="0"/>
              <a:t>22</a:t>
            </a:fld>
            <a:endParaRPr lang="en-US" dirty="0"/>
          </a:p>
        </p:txBody>
      </p:sp>
    </p:spTree>
    <p:extLst>
      <p:ext uri="{BB962C8B-B14F-4D97-AF65-F5344CB8AC3E}">
        <p14:creationId xmlns:p14="http://schemas.microsoft.com/office/powerpoint/2010/main" val="2860775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15962"/>
          </a:xfrm>
        </p:spPr>
        <p:txBody>
          <a:bodyPr>
            <a:normAutofit/>
          </a:bodyPr>
          <a:lstStyle/>
          <a:p>
            <a:pPr eaLnBrk="1" hangingPunct="1">
              <a:defRPr/>
            </a:pPr>
            <a:r>
              <a:rPr lang="en-US" sz="4000" dirty="0" smtClean="0"/>
              <a:t>NEPA</a:t>
            </a:r>
          </a:p>
        </p:txBody>
      </p:sp>
      <p:sp>
        <p:nvSpPr>
          <p:cNvPr id="30723" name="Rectangle 3"/>
          <p:cNvSpPr>
            <a:spLocks noGrp="1" noChangeArrowheads="1"/>
          </p:cNvSpPr>
          <p:nvPr>
            <p:ph type="body" idx="1"/>
          </p:nvPr>
        </p:nvSpPr>
        <p:spPr>
          <a:xfrm>
            <a:off x="381000" y="1219200"/>
            <a:ext cx="8382000" cy="5105400"/>
          </a:xfrm>
        </p:spPr>
        <p:txBody>
          <a:bodyPr>
            <a:normAutofit/>
          </a:bodyPr>
          <a:lstStyle/>
          <a:p>
            <a:pPr eaLnBrk="1" hangingPunct="1">
              <a:lnSpc>
                <a:spcPct val="90000"/>
              </a:lnSpc>
              <a:defRPr/>
            </a:pPr>
            <a:r>
              <a:rPr lang="en-US" sz="2800" dirty="0" smtClean="0"/>
              <a:t>NOT REQUIRED on an existing open road if:</a:t>
            </a:r>
          </a:p>
          <a:p>
            <a:pPr lvl="1" eaLnBrk="1" hangingPunct="1">
              <a:lnSpc>
                <a:spcPct val="90000"/>
              </a:lnSpc>
              <a:defRPr/>
            </a:pPr>
            <a:r>
              <a:rPr lang="en-US" sz="2400" dirty="0" smtClean="0"/>
              <a:t>Use is already authorized under 36 CFR 212.6(b) &amp; (c)</a:t>
            </a:r>
          </a:p>
          <a:p>
            <a:pPr lvl="1" eaLnBrk="1" hangingPunct="1">
              <a:lnSpc>
                <a:spcPct val="90000"/>
              </a:lnSpc>
              <a:defRPr/>
            </a:pPr>
            <a:r>
              <a:rPr lang="en-US" sz="2400" dirty="0" smtClean="0"/>
              <a:t>Permit is for governing maintenance and use</a:t>
            </a:r>
          </a:p>
          <a:p>
            <a:pPr marL="365760" lvl="1" indent="0" eaLnBrk="1" hangingPunct="1">
              <a:lnSpc>
                <a:spcPct val="90000"/>
              </a:lnSpc>
              <a:buNone/>
              <a:defRPr/>
            </a:pPr>
            <a:endParaRPr lang="en-US" sz="2400" dirty="0" smtClean="0"/>
          </a:p>
          <a:p>
            <a:pPr eaLnBrk="1" hangingPunct="1">
              <a:lnSpc>
                <a:spcPct val="90000"/>
              </a:lnSpc>
              <a:defRPr/>
            </a:pPr>
            <a:r>
              <a:rPr lang="en-US" sz="2800" dirty="0" smtClean="0"/>
              <a:t>FSM 7731.17:</a:t>
            </a:r>
          </a:p>
          <a:p>
            <a:pPr eaLnBrk="1" hangingPunct="1">
              <a:lnSpc>
                <a:spcPct val="90000"/>
              </a:lnSpc>
              <a:buFont typeface="Wingdings" pitchFamily="2" charset="2"/>
              <a:buNone/>
              <a:defRPr/>
            </a:pPr>
            <a:r>
              <a:rPr lang="en-US" dirty="0" smtClean="0"/>
              <a:t>“Road use permits issued for use of NFS roads designated for motor vehicle use (other than when public use is restricted by a designation for motor vehicle use by time of year) are not subject to NEPA or ESA analysis because these roads are available for public use under 36 CFR 212.6(b) and (c).”</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23</a:t>
            </a:fld>
            <a:endParaRPr lang="en-US" dirty="0"/>
          </a:p>
        </p:txBody>
      </p:sp>
    </p:spTree>
    <p:extLst>
      <p:ext uri="{BB962C8B-B14F-4D97-AF65-F5344CB8AC3E}">
        <p14:creationId xmlns:p14="http://schemas.microsoft.com/office/powerpoint/2010/main" val="1094973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92162"/>
          </a:xfrm>
        </p:spPr>
        <p:txBody>
          <a:bodyPr>
            <a:normAutofit/>
          </a:bodyPr>
          <a:lstStyle/>
          <a:p>
            <a:pPr eaLnBrk="1" hangingPunct="1">
              <a:defRPr/>
            </a:pPr>
            <a:r>
              <a:rPr lang="en-US" sz="4000" dirty="0" smtClean="0"/>
              <a:t>NEPA</a:t>
            </a:r>
          </a:p>
        </p:txBody>
      </p:sp>
      <p:sp>
        <p:nvSpPr>
          <p:cNvPr id="68611" name="Rectangle 3"/>
          <p:cNvSpPr>
            <a:spLocks noGrp="1" noChangeArrowheads="1"/>
          </p:cNvSpPr>
          <p:nvPr>
            <p:ph type="body" idx="1"/>
          </p:nvPr>
        </p:nvSpPr>
        <p:spPr>
          <a:xfrm>
            <a:off x="457200" y="1066800"/>
            <a:ext cx="8229600" cy="5562600"/>
          </a:xfrm>
        </p:spPr>
        <p:txBody>
          <a:bodyPr>
            <a:normAutofit/>
          </a:bodyPr>
          <a:lstStyle/>
          <a:p>
            <a:pPr eaLnBrk="1" hangingPunct="1">
              <a:lnSpc>
                <a:spcPct val="90000"/>
              </a:lnSpc>
              <a:defRPr/>
            </a:pPr>
            <a:r>
              <a:rPr lang="en-US" sz="3200" dirty="0" smtClean="0"/>
              <a:t>IS REQUIRED when:</a:t>
            </a:r>
          </a:p>
          <a:p>
            <a:pPr lvl="1" eaLnBrk="1" hangingPunct="1">
              <a:lnSpc>
                <a:spcPct val="90000"/>
              </a:lnSpc>
              <a:defRPr/>
            </a:pPr>
            <a:r>
              <a:rPr lang="en-US" sz="2800" dirty="0" smtClean="0"/>
              <a:t>Public motorized traffic will be restricted during use by the permittee;</a:t>
            </a:r>
          </a:p>
          <a:p>
            <a:pPr lvl="1" eaLnBrk="1" hangingPunct="1">
              <a:lnSpc>
                <a:spcPct val="90000"/>
              </a:lnSpc>
              <a:defRPr/>
            </a:pPr>
            <a:r>
              <a:rPr lang="en-US" sz="2800" dirty="0" smtClean="0"/>
              <a:t>Use is on a road where motorized use is not designated;</a:t>
            </a:r>
          </a:p>
          <a:p>
            <a:pPr lvl="1" eaLnBrk="1" hangingPunct="1">
              <a:lnSpc>
                <a:spcPct val="90000"/>
              </a:lnSpc>
              <a:defRPr/>
            </a:pPr>
            <a:r>
              <a:rPr lang="en-US" sz="2800" dirty="0" smtClean="0"/>
              <a:t>Use is on a trail which will be converted to a road for the permit;</a:t>
            </a:r>
          </a:p>
          <a:p>
            <a:pPr lvl="1" eaLnBrk="1" hangingPunct="1">
              <a:lnSpc>
                <a:spcPct val="90000"/>
              </a:lnSpc>
              <a:defRPr/>
            </a:pPr>
            <a:r>
              <a:rPr lang="en-US" sz="2800" dirty="0" smtClean="0"/>
              <a:t>Snow removal will be authorized;</a:t>
            </a:r>
          </a:p>
          <a:p>
            <a:pPr lvl="1" eaLnBrk="1" hangingPunct="1">
              <a:lnSpc>
                <a:spcPct val="90000"/>
              </a:lnSpc>
              <a:defRPr/>
            </a:pPr>
            <a:r>
              <a:rPr lang="en-US" sz="2800" dirty="0" smtClean="0"/>
              <a:t>The road is to be reconstructed to a higher standard</a:t>
            </a:r>
          </a:p>
          <a:p>
            <a:pPr lvl="1" eaLnBrk="1" hangingPunct="1">
              <a:lnSpc>
                <a:spcPct val="90000"/>
              </a:lnSpc>
              <a:defRPr/>
            </a:pPr>
            <a:r>
              <a:rPr lang="en-US" sz="2800" dirty="0" smtClean="0"/>
              <a:t>Whenever the authorized use is in conflict with the MVUM designation. </a:t>
            </a:r>
          </a:p>
          <a:p>
            <a:pPr lvl="2" eaLnBrk="1" hangingPunct="1">
              <a:lnSpc>
                <a:spcPct val="90000"/>
              </a:lnSpc>
              <a:defRPr/>
            </a:pPr>
            <a:r>
              <a:rPr lang="en-US" sz="2800" dirty="0" smtClean="0"/>
              <a:t>(type of vehicle or time of year)</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24</a:t>
            </a:fld>
            <a:endParaRPr lang="en-US" dirty="0"/>
          </a:p>
        </p:txBody>
      </p:sp>
    </p:spTree>
    <p:extLst>
      <p:ext uri="{BB962C8B-B14F-4D97-AF65-F5344CB8AC3E}">
        <p14:creationId xmlns:p14="http://schemas.microsoft.com/office/powerpoint/2010/main" val="176806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457200" y="347663"/>
            <a:ext cx="8229600" cy="990600"/>
          </a:xfrm>
        </p:spPr>
        <p:txBody>
          <a:bodyPr>
            <a:normAutofit fontScale="90000"/>
          </a:bodyPr>
          <a:lstStyle/>
          <a:p>
            <a:pPr>
              <a:defRPr/>
            </a:pPr>
            <a:r>
              <a:rPr lang="en-US" sz="4000" dirty="0"/>
              <a:t>Types of Roads Special Use Permits and Authorizations Generated by Lands</a:t>
            </a:r>
            <a:endParaRPr lang="en-US" sz="4400" dirty="0" smtClean="0"/>
          </a:p>
        </p:txBody>
      </p:sp>
      <p:sp>
        <p:nvSpPr>
          <p:cNvPr id="6" name="Rectangle 5"/>
          <p:cNvSpPr txBox="1">
            <a:spLocks noChangeArrowheads="1"/>
          </p:cNvSpPr>
          <p:nvPr/>
        </p:nvSpPr>
        <p:spPr bwMode="auto">
          <a:xfrm>
            <a:off x="35502" y="2951018"/>
            <a:ext cx="33051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FS-2400-4c</a:t>
            </a:r>
          </a:p>
          <a:p>
            <a:pPr>
              <a:defRPr/>
            </a:pPr>
            <a:r>
              <a:rPr lang="en-US" sz="1800" dirty="0">
                <a:solidFill>
                  <a:srgbClr val="FFFFFF"/>
                </a:solidFill>
                <a:effectLst/>
              </a:rPr>
              <a:t>Private Road Special Use Permit</a:t>
            </a:r>
          </a:p>
        </p:txBody>
      </p:sp>
      <p:sp>
        <p:nvSpPr>
          <p:cNvPr id="7" name="Rectangle 5"/>
          <p:cNvSpPr>
            <a:spLocks noGrp="1" noChangeArrowheads="1"/>
          </p:cNvSpPr>
          <p:nvPr>
            <p:ph type="subTitle" idx="1"/>
          </p:nvPr>
        </p:nvSpPr>
        <p:spPr>
          <a:xfrm>
            <a:off x="0" y="1981200"/>
            <a:ext cx="3305175" cy="1376363"/>
          </a:xfrm>
        </p:spPr>
        <p:txBody>
          <a:bodyPr/>
          <a:lstStyle/>
          <a:p>
            <a:pPr algn="ctr" eaLnBrk="1" hangingPunct="1">
              <a:defRPr/>
            </a:pPr>
            <a:r>
              <a:rPr lang="en-US" sz="2800" dirty="0" smtClean="0">
                <a:solidFill>
                  <a:schemeClr val="tx1"/>
                </a:solidFill>
                <a:effectLst>
                  <a:outerShdw blurRad="38100" dist="38100" dir="2700000" algn="tl">
                    <a:srgbClr val="000000"/>
                  </a:outerShdw>
                </a:effectLst>
              </a:rPr>
              <a:t>FS-2700-4b </a:t>
            </a:r>
            <a:endParaRPr lang="en-US" sz="2800" dirty="0">
              <a:solidFill>
                <a:schemeClr val="tx1"/>
              </a:solidFill>
              <a:effectLst>
                <a:outerShdw blurRad="38100" dist="38100" dir="2700000" algn="tl">
                  <a:srgbClr val="000000"/>
                </a:outerShdw>
              </a:effectLst>
            </a:endParaRPr>
          </a:p>
          <a:p>
            <a:pPr algn="ctr" eaLnBrk="1" hangingPunct="1">
              <a:defRPr/>
            </a:pPr>
            <a:r>
              <a:rPr lang="en-US" sz="1800" dirty="0" smtClean="0"/>
              <a:t>Forest Road Special Use Permit</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25</a:t>
            </a:fld>
            <a:endParaRPr lang="en-US" dirty="0"/>
          </a:p>
        </p:txBody>
      </p:sp>
      <p:sp>
        <p:nvSpPr>
          <p:cNvPr id="11" name="Rectangle 5"/>
          <p:cNvSpPr txBox="1">
            <a:spLocks noChangeArrowheads="1"/>
          </p:cNvSpPr>
          <p:nvPr/>
        </p:nvSpPr>
        <p:spPr bwMode="auto">
          <a:xfrm>
            <a:off x="0" y="3965863"/>
            <a:ext cx="33051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FRTA and FLPMA</a:t>
            </a:r>
          </a:p>
          <a:p>
            <a:pPr>
              <a:defRPr/>
            </a:pPr>
            <a:r>
              <a:rPr lang="en-US" sz="1800" dirty="0" smtClean="0">
                <a:solidFill>
                  <a:srgbClr val="FFFFFF"/>
                </a:solidFill>
                <a:effectLst/>
              </a:rPr>
              <a:t>Easements</a:t>
            </a:r>
            <a:endParaRPr lang="en-US" sz="1800" dirty="0">
              <a:solidFill>
                <a:srgbClr val="FFFFFF"/>
              </a:solidFill>
              <a:effectLs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0213" y="1371600"/>
            <a:ext cx="2667477" cy="200060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450"/>
          <a:stretch/>
        </p:blipFill>
        <p:spPr>
          <a:xfrm>
            <a:off x="3685789" y="2793096"/>
            <a:ext cx="2697520" cy="18585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4235556"/>
            <a:ext cx="2701290" cy="1906163"/>
          </a:xfrm>
          <a:prstGeom prst="rect">
            <a:avLst/>
          </a:prstGeom>
        </p:spPr>
      </p:pic>
    </p:spTree>
    <p:extLst>
      <p:ext uri="{BB962C8B-B14F-4D97-AF65-F5344CB8AC3E}">
        <p14:creationId xmlns:p14="http://schemas.microsoft.com/office/powerpoint/2010/main" val="1838446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92162"/>
          </a:xfrm>
        </p:spPr>
        <p:txBody>
          <a:bodyPr>
            <a:normAutofit/>
          </a:bodyPr>
          <a:lstStyle/>
          <a:p>
            <a:pPr eaLnBrk="1" hangingPunct="1">
              <a:defRPr/>
            </a:pPr>
            <a:r>
              <a:rPr lang="en-US" sz="4000" dirty="0" smtClean="0"/>
              <a:t>Permits Generated By Lands</a:t>
            </a:r>
          </a:p>
        </p:txBody>
      </p:sp>
      <p:sp>
        <p:nvSpPr>
          <p:cNvPr id="68611" name="Rectangle 3"/>
          <p:cNvSpPr>
            <a:spLocks noGrp="1" noChangeArrowheads="1"/>
          </p:cNvSpPr>
          <p:nvPr>
            <p:ph type="body" idx="1"/>
          </p:nvPr>
        </p:nvSpPr>
        <p:spPr>
          <a:xfrm>
            <a:off x="457200" y="1447800"/>
            <a:ext cx="8229600" cy="5181600"/>
          </a:xfrm>
        </p:spPr>
        <p:txBody>
          <a:bodyPr>
            <a:normAutofit/>
          </a:bodyPr>
          <a:lstStyle/>
          <a:p>
            <a:pPr eaLnBrk="1" hangingPunct="1">
              <a:lnSpc>
                <a:spcPct val="90000"/>
              </a:lnSpc>
              <a:defRPr/>
            </a:pPr>
            <a:r>
              <a:rPr lang="en-US" sz="3200" dirty="0" smtClean="0"/>
              <a:t>FS-2700-4b Forest Road Special Use Permit</a:t>
            </a:r>
          </a:p>
          <a:p>
            <a:pPr lvl="1">
              <a:lnSpc>
                <a:spcPct val="90000"/>
              </a:lnSpc>
              <a:defRPr/>
            </a:pPr>
            <a:r>
              <a:rPr lang="en-US" sz="2800" dirty="0" smtClean="0"/>
              <a:t>Permits under FLPMA for the construction and use of National Forest System Roads typically </a:t>
            </a:r>
            <a:r>
              <a:rPr lang="en-US" sz="2800" dirty="0"/>
              <a:t>to access private property within a national forest for commercial </a:t>
            </a:r>
            <a:r>
              <a:rPr lang="en-US" sz="2800" dirty="0" smtClean="0"/>
              <a:t>purposes such as the removal of forest products or other </a:t>
            </a:r>
            <a:r>
              <a:rPr lang="en-US" sz="2800" dirty="0"/>
              <a:t>r</a:t>
            </a:r>
            <a:r>
              <a:rPr lang="en-US" sz="2800" dirty="0" smtClean="0"/>
              <a:t>esources from non-Federal lands.</a:t>
            </a:r>
          </a:p>
          <a:p>
            <a:pPr lvl="1">
              <a:lnSpc>
                <a:spcPct val="90000"/>
              </a:lnSpc>
              <a:defRPr/>
            </a:pPr>
            <a:r>
              <a:rPr lang="en-US" sz="2800" dirty="0" smtClean="0"/>
              <a:t>Preference is to issue a Road Use Permit under Engineering </a:t>
            </a:r>
            <a:r>
              <a:rPr lang="en-US" sz="2800" dirty="0"/>
              <a:t>as it can be easily suspended for non-compliance with the terms and conditions.  It is much harder to suspend a Forest Road Special Use </a:t>
            </a:r>
            <a:r>
              <a:rPr lang="en-US" sz="2800" dirty="0" smtClean="0"/>
              <a:t>authorization.</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26</a:t>
            </a:fld>
            <a:endParaRPr lang="en-US" dirty="0"/>
          </a:p>
        </p:txBody>
      </p:sp>
    </p:spTree>
    <p:extLst>
      <p:ext uri="{BB962C8B-B14F-4D97-AF65-F5344CB8AC3E}">
        <p14:creationId xmlns:p14="http://schemas.microsoft.com/office/powerpoint/2010/main" val="3196311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92162"/>
          </a:xfrm>
        </p:spPr>
        <p:txBody>
          <a:bodyPr>
            <a:normAutofit/>
          </a:bodyPr>
          <a:lstStyle/>
          <a:p>
            <a:pPr eaLnBrk="1" hangingPunct="1">
              <a:defRPr/>
            </a:pPr>
            <a:r>
              <a:rPr lang="en-US" sz="4000" dirty="0" smtClean="0"/>
              <a:t>Permits Generated By Lands</a:t>
            </a:r>
          </a:p>
        </p:txBody>
      </p:sp>
      <p:sp>
        <p:nvSpPr>
          <p:cNvPr id="68611" name="Rectangle 3"/>
          <p:cNvSpPr>
            <a:spLocks noGrp="1" noChangeArrowheads="1"/>
          </p:cNvSpPr>
          <p:nvPr>
            <p:ph type="body" idx="1"/>
          </p:nvPr>
        </p:nvSpPr>
        <p:spPr>
          <a:xfrm>
            <a:off x="457200" y="1447800"/>
            <a:ext cx="8229600" cy="5181600"/>
          </a:xfrm>
        </p:spPr>
        <p:txBody>
          <a:bodyPr>
            <a:normAutofit/>
          </a:bodyPr>
          <a:lstStyle/>
          <a:p>
            <a:pPr eaLnBrk="1" hangingPunct="1">
              <a:lnSpc>
                <a:spcPct val="90000"/>
              </a:lnSpc>
              <a:defRPr/>
            </a:pPr>
            <a:r>
              <a:rPr lang="en-US" sz="3200" dirty="0" smtClean="0"/>
              <a:t>FS-2700-4c Private Road Special Use Permit</a:t>
            </a:r>
          </a:p>
          <a:p>
            <a:pPr lvl="1" eaLnBrk="1" hangingPunct="1">
              <a:lnSpc>
                <a:spcPct val="90000"/>
              </a:lnSpc>
              <a:defRPr/>
            </a:pPr>
            <a:r>
              <a:rPr lang="en-US" sz="2800" dirty="0" smtClean="0"/>
              <a:t>Permits under FLPMA for the private roads for use in removal of forest products or other </a:t>
            </a:r>
            <a:r>
              <a:rPr lang="en-US" sz="2800" dirty="0"/>
              <a:t>r</a:t>
            </a:r>
            <a:r>
              <a:rPr lang="en-US" sz="2800" dirty="0" smtClean="0"/>
              <a:t>esources from non-Federal lands.</a:t>
            </a:r>
          </a:p>
          <a:p>
            <a:pPr lvl="1">
              <a:lnSpc>
                <a:spcPct val="90000"/>
              </a:lnSpc>
              <a:defRPr/>
            </a:pPr>
            <a:r>
              <a:rPr lang="en-US" sz="2800" dirty="0" smtClean="0"/>
              <a:t>These </a:t>
            </a:r>
            <a:r>
              <a:rPr lang="en-US" sz="2800" dirty="0"/>
              <a:t>authorizations may be for short-term use to remove forest products or other resources from non-Federal land or to provide long term access to private lands for residential purposes. </a:t>
            </a:r>
            <a:endParaRPr lang="en-US" sz="2800" dirty="0" smtClean="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27</a:t>
            </a:fld>
            <a:endParaRPr lang="en-US" dirty="0"/>
          </a:p>
        </p:txBody>
      </p:sp>
    </p:spTree>
    <p:extLst>
      <p:ext uri="{BB962C8B-B14F-4D97-AF65-F5344CB8AC3E}">
        <p14:creationId xmlns:p14="http://schemas.microsoft.com/office/powerpoint/2010/main" val="1009179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792162"/>
          </a:xfrm>
        </p:spPr>
        <p:txBody>
          <a:bodyPr>
            <a:normAutofit/>
          </a:bodyPr>
          <a:lstStyle/>
          <a:p>
            <a:pPr eaLnBrk="1" hangingPunct="1">
              <a:defRPr/>
            </a:pPr>
            <a:r>
              <a:rPr lang="en-US" sz="4000" dirty="0" smtClean="0"/>
              <a:t>Authorizations Generated By Lands</a:t>
            </a:r>
          </a:p>
        </p:txBody>
      </p:sp>
      <p:sp>
        <p:nvSpPr>
          <p:cNvPr id="68611" name="Rectangle 3"/>
          <p:cNvSpPr>
            <a:spLocks noGrp="1" noChangeArrowheads="1"/>
          </p:cNvSpPr>
          <p:nvPr>
            <p:ph type="body" idx="1"/>
          </p:nvPr>
        </p:nvSpPr>
        <p:spPr>
          <a:xfrm>
            <a:off x="457200" y="1143000"/>
            <a:ext cx="8229600" cy="5181600"/>
          </a:xfrm>
        </p:spPr>
        <p:txBody>
          <a:bodyPr>
            <a:normAutofit/>
          </a:bodyPr>
          <a:lstStyle/>
          <a:p>
            <a:pPr eaLnBrk="1" hangingPunct="1">
              <a:lnSpc>
                <a:spcPct val="90000"/>
              </a:lnSpc>
              <a:defRPr/>
            </a:pPr>
            <a:r>
              <a:rPr lang="en-US" sz="3200" dirty="0" smtClean="0"/>
              <a:t>Easements </a:t>
            </a:r>
          </a:p>
          <a:p>
            <a:pPr lvl="1"/>
            <a:r>
              <a:rPr lang="en-US" sz="2800" dirty="0"/>
              <a:t>FRTA easements to qualified applicants who cooperate in the construction and maintenance of the road system needed to manage the National Forest System.</a:t>
            </a:r>
          </a:p>
          <a:p>
            <a:pPr lvl="1"/>
            <a:r>
              <a:rPr lang="en-US" sz="2800" dirty="0" smtClean="0">
                <a:solidFill>
                  <a:schemeClr val="tx1"/>
                </a:solidFill>
              </a:rPr>
              <a:t>Federal </a:t>
            </a:r>
            <a:r>
              <a:rPr lang="en-US" sz="2800" dirty="0">
                <a:solidFill>
                  <a:schemeClr val="tx1"/>
                </a:solidFill>
              </a:rPr>
              <a:t>Land Policy and Management Act (FLPMA) </a:t>
            </a:r>
            <a:r>
              <a:rPr lang="en-US" sz="2800" dirty="0" smtClean="0">
                <a:solidFill>
                  <a:schemeClr val="tx1"/>
                </a:solidFill>
              </a:rPr>
              <a:t>easements to </a:t>
            </a:r>
            <a:r>
              <a:rPr lang="en-US" sz="2800" dirty="0">
                <a:solidFill>
                  <a:schemeClr val="tx1"/>
                </a:solidFill>
              </a:rPr>
              <a:t>landowners who are entitled to access, but the landowners are not cooperators</a:t>
            </a:r>
          </a:p>
          <a:p>
            <a:pPr lvl="1"/>
            <a:r>
              <a:rPr lang="en-US" sz="2800" dirty="0" smtClean="0"/>
              <a:t>Easements </a:t>
            </a:r>
            <a:r>
              <a:rPr lang="en-US" sz="2800" dirty="0"/>
              <a:t>are only granted to qualifying proponents. See FSM 2730 and FSH 2709.11, 31 &amp; 35 for qualifying for the grant of an easement. </a:t>
            </a:r>
          </a:p>
          <a:p>
            <a:pPr lvl="1"/>
            <a:endParaRPr lang="en-US" sz="2800" dirty="0">
              <a:solidFill>
                <a:schemeClr val="tx1"/>
              </a:solidFill>
            </a:endParaRP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28</a:t>
            </a:fld>
            <a:endParaRPr lang="en-US" dirty="0"/>
          </a:p>
        </p:txBody>
      </p:sp>
    </p:spTree>
    <p:extLst>
      <p:ext uri="{BB962C8B-B14F-4D97-AF65-F5344CB8AC3E}">
        <p14:creationId xmlns:p14="http://schemas.microsoft.com/office/powerpoint/2010/main" val="844859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U.S. Forest Service officer talks with a Jerseydale resident at the CHP road block. Residents coming in were allowed to retrieve belongings provided they promised to leave immediately after doing s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48200"/>
            <a:ext cx="2438400" cy="1619099"/>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http://downtownlalaw.com/wp-content/uploads/2012/06/Log-Truck-Accident-Injury-Lawsuit.jpg"/>
          <p:cNvPicPr>
            <a:picLocks noChangeAspect="1" noChangeArrowheads="1"/>
          </p:cNvPicPr>
          <p:nvPr/>
        </p:nvPicPr>
        <p:blipFill>
          <a:blip r:embed="rId5" cstate="print">
            <a:extLst>
              <a:ext uri="{28A0092B-C50C-407E-A947-70E740481C1C}">
                <a14:useLocalDpi xmlns:a14="http://schemas.microsoft.com/office/drawing/2010/main" val="0"/>
              </a:ext>
            </a:extLst>
          </a:blip>
          <a:srcRect l="-2490" t="29179" r="2490" b="12656"/>
          <a:stretch>
            <a:fillRect/>
          </a:stretch>
        </p:blipFill>
        <p:spPr bwMode="auto">
          <a:xfrm>
            <a:off x="4724400" y="1702321"/>
            <a:ext cx="3610266" cy="159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ctrTitle"/>
          </p:nvPr>
        </p:nvSpPr>
        <p:spPr>
          <a:xfrm>
            <a:off x="457200" y="347663"/>
            <a:ext cx="8229600" cy="990600"/>
          </a:xfrm>
        </p:spPr>
        <p:txBody>
          <a:bodyPr>
            <a:normAutofit fontScale="90000"/>
          </a:bodyPr>
          <a:lstStyle/>
          <a:p>
            <a:pPr eaLnBrk="1" hangingPunct="1">
              <a:defRPr/>
            </a:pPr>
            <a:r>
              <a:rPr lang="en-US" sz="4400" dirty="0" smtClean="0"/>
              <a:t>Types of Road Use Permits Generated by Engineering</a:t>
            </a:r>
          </a:p>
        </p:txBody>
      </p:sp>
      <p:sp>
        <p:nvSpPr>
          <p:cNvPr id="6" name="Rectangle 5"/>
          <p:cNvSpPr txBox="1">
            <a:spLocks noChangeArrowheads="1"/>
          </p:cNvSpPr>
          <p:nvPr/>
        </p:nvSpPr>
        <p:spPr bwMode="auto">
          <a:xfrm>
            <a:off x="685800" y="3352800"/>
            <a:ext cx="31146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FS-7700-48</a:t>
            </a:r>
            <a:r>
              <a:rPr lang="en-US" sz="3200" dirty="0" smtClean="0"/>
              <a:t> </a:t>
            </a:r>
          </a:p>
          <a:p>
            <a:pPr>
              <a:defRPr/>
            </a:pPr>
            <a:r>
              <a:rPr lang="en-US" sz="2000" dirty="0" smtClean="0">
                <a:effectLst/>
              </a:rPr>
              <a:t>Permit for Use of Roads, Trails, or Areas Restricted by Regulation or Order</a:t>
            </a:r>
            <a:endParaRPr lang="en-US" sz="2000" dirty="0" smtClean="0"/>
          </a:p>
        </p:txBody>
      </p:sp>
      <p:sp>
        <p:nvSpPr>
          <p:cNvPr id="7" name="Rectangle 5"/>
          <p:cNvSpPr>
            <a:spLocks noGrp="1" noChangeArrowheads="1"/>
          </p:cNvSpPr>
          <p:nvPr>
            <p:ph type="subTitle" idx="1"/>
          </p:nvPr>
        </p:nvSpPr>
        <p:spPr>
          <a:xfrm>
            <a:off x="381000" y="1979396"/>
            <a:ext cx="2722563" cy="1376363"/>
          </a:xfrm>
        </p:spPr>
        <p:txBody>
          <a:bodyPr/>
          <a:lstStyle/>
          <a:p>
            <a:pPr algn="ctr" eaLnBrk="1" hangingPunct="1">
              <a:defRPr/>
            </a:pPr>
            <a:r>
              <a:rPr lang="en-US" sz="2800" dirty="0">
                <a:solidFill>
                  <a:schemeClr val="tx1"/>
                </a:solidFill>
                <a:effectLst>
                  <a:outerShdw blurRad="38100" dist="38100" dir="2700000" algn="tl">
                    <a:srgbClr val="000000"/>
                  </a:outerShdw>
                </a:effectLst>
              </a:rPr>
              <a:t>FS-7700-41 </a:t>
            </a:r>
          </a:p>
          <a:p>
            <a:pPr algn="ctr" eaLnBrk="1" hangingPunct="1">
              <a:defRPr/>
            </a:pPr>
            <a:r>
              <a:rPr lang="en-US" sz="2000" dirty="0" smtClean="0"/>
              <a:t>Non-Federal Commercial </a:t>
            </a:r>
            <a:r>
              <a:rPr lang="en-US" sz="2000" dirty="0"/>
              <a:t>Road </a:t>
            </a:r>
            <a:r>
              <a:rPr lang="en-US" sz="2000" dirty="0" smtClean="0"/>
              <a:t>Use Permit</a:t>
            </a:r>
          </a:p>
          <a:p>
            <a:pPr eaLnBrk="1" hangingPunct="1">
              <a:defRPr/>
            </a:pPr>
            <a:endParaRPr lang="en-US" sz="1800" dirty="0" smtClean="0"/>
          </a:p>
        </p:txBody>
      </p:sp>
      <p:pic>
        <p:nvPicPr>
          <p:cNvPr id="32775" name="Picture 8" descr="http://4.bp.blogspot.com/-GpLvSGcJwDM/ULLqGEj7nxI/AAAAAAAAA4w/NXHhRK7P-XE/s1600/Commercail%2BSnow%2BPlowing%2BContractors%2Bin%2BRhode%2BIslan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161597"/>
            <a:ext cx="3390900" cy="168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29</a:t>
            </a:fld>
            <a:endParaRPr lang="en-US" dirty="0"/>
          </a:p>
        </p:txBody>
      </p:sp>
    </p:spTree>
    <p:extLst>
      <p:ext uri="{BB962C8B-B14F-4D97-AF65-F5344CB8AC3E}">
        <p14:creationId xmlns:p14="http://schemas.microsoft.com/office/powerpoint/2010/main" val="247624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normAutofit/>
          </a:bodyPr>
          <a:lstStyle/>
          <a:p>
            <a:pPr eaLnBrk="1" hangingPunct="1">
              <a:defRPr/>
            </a:pPr>
            <a:r>
              <a:rPr lang="en-US" sz="4000" dirty="0" smtClean="0"/>
              <a:t>Purpose of the Road Permit</a:t>
            </a:r>
          </a:p>
        </p:txBody>
      </p:sp>
      <p:sp>
        <p:nvSpPr>
          <p:cNvPr id="4099" name="Rectangle 3"/>
          <p:cNvSpPr>
            <a:spLocks noGrp="1" noChangeArrowheads="1"/>
          </p:cNvSpPr>
          <p:nvPr>
            <p:ph type="body" idx="1"/>
          </p:nvPr>
        </p:nvSpPr>
        <p:spPr>
          <a:xfrm>
            <a:off x="457200" y="1600200"/>
            <a:ext cx="8229600" cy="4724400"/>
          </a:xfrm>
        </p:spPr>
        <p:txBody>
          <a:bodyPr>
            <a:normAutofit/>
          </a:bodyPr>
          <a:lstStyle/>
          <a:p>
            <a:pPr lvl="1"/>
            <a:r>
              <a:rPr lang="en-US" sz="2800" dirty="0"/>
              <a:t>Definition of a Permit: “The permission by competent authority to do an act which, without such permission, would be illegal, a trespass or a tort.” </a:t>
            </a:r>
            <a:r>
              <a:rPr lang="en-US" sz="2800" i="1" dirty="0"/>
              <a:t> Black’s Law Dictionary </a:t>
            </a:r>
          </a:p>
          <a:p>
            <a:pPr lvl="1"/>
            <a:r>
              <a:rPr lang="en-US" sz="2800" dirty="0"/>
              <a:t>Permits are revocable and are issued for a specific time period (terminable).</a:t>
            </a:r>
          </a:p>
          <a:p>
            <a:pPr lvl="1"/>
            <a:r>
              <a:rPr lang="en-US" sz="2800" dirty="0"/>
              <a:t>Permits are merely a license or privilege to do what otherwise would be unlawful on another’s land without holding any estate in the land.</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3</a:t>
            </a:fld>
            <a:endParaRPr lang="en-US" dirty="0"/>
          </a:p>
        </p:txBody>
      </p:sp>
    </p:spTree>
    <p:extLst>
      <p:ext uri="{BB962C8B-B14F-4D97-AF65-F5344CB8AC3E}">
        <p14:creationId xmlns:p14="http://schemas.microsoft.com/office/powerpoint/2010/main" val="2061850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457200" y="347663"/>
            <a:ext cx="8229600" cy="990600"/>
          </a:xfrm>
        </p:spPr>
        <p:txBody>
          <a:bodyPr>
            <a:normAutofit fontScale="90000"/>
          </a:bodyPr>
          <a:lstStyle/>
          <a:p>
            <a:pPr eaLnBrk="1" hangingPunct="1">
              <a:defRPr/>
            </a:pPr>
            <a:r>
              <a:rPr lang="en-US" sz="4400" dirty="0" smtClean="0"/>
              <a:t>Types of Road Use Permits Generated by Engineering</a:t>
            </a:r>
          </a:p>
        </p:txBody>
      </p:sp>
      <p:sp>
        <p:nvSpPr>
          <p:cNvPr id="6" name="Rectangle 5"/>
          <p:cNvSpPr txBox="1">
            <a:spLocks noChangeArrowheads="1"/>
          </p:cNvSpPr>
          <p:nvPr/>
        </p:nvSpPr>
        <p:spPr bwMode="auto">
          <a:xfrm>
            <a:off x="1219200" y="2044084"/>
            <a:ext cx="3800475" cy="8763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lgn="l">
              <a:defRPr/>
            </a:pPr>
            <a:r>
              <a:rPr lang="en-US" sz="2800" dirty="0" smtClean="0"/>
              <a:t>Authorization Letter</a:t>
            </a:r>
          </a:p>
          <a:p>
            <a:pPr algn="l">
              <a:defRPr/>
            </a:pPr>
            <a:r>
              <a:rPr lang="en-US" sz="1800" dirty="0">
                <a:solidFill>
                  <a:srgbClr val="FFFFFF"/>
                </a:solidFill>
                <a:effectLst/>
              </a:rPr>
              <a:t>For Simple Requests</a:t>
            </a:r>
          </a:p>
        </p:txBody>
      </p:sp>
      <p:sp>
        <p:nvSpPr>
          <p:cNvPr id="7" name="Rectangle 5"/>
          <p:cNvSpPr>
            <a:spLocks noGrp="1" noChangeArrowheads="1"/>
          </p:cNvSpPr>
          <p:nvPr>
            <p:ph type="subTitle" idx="1"/>
          </p:nvPr>
        </p:nvSpPr>
        <p:spPr>
          <a:xfrm>
            <a:off x="743597" y="3962400"/>
            <a:ext cx="4267200" cy="916782"/>
          </a:xfrm>
        </p:spPr>
        <p:txBody>
          <a:bodyPr>
            <a:normAutofit/>
          </a:bodyPr>
          <a:lstStyle/>
          <a:p>
            <a:pPr eaLnBrk="1" hangingPunct="1">
              <a:defRPr/>
            </a:pPr>
            <a:r>
              <a:rPr lang="en-US" sz="2800" dirty="0">
                <a:solidFill>
                  <a:schemeClr val="tx1"/>
                </a:solidFill>
                <a:effectLst>
                  <a:outerShdw blurRad="38100" dist="38100" dir="2700000" algn="tl">
                    <a:srgbClr val="000000"/>
                  </a:outerShdw>
                </a:effectLst>
              </a:rPr>
              <a:t>Oversized</a:t>
            </a:r>
            <a:r>
              <a:rPr lang="en-US" sz="2800" dirty="0" smtClean="0"/>
              <a:t> </a:t>
            </a:r>
            <a:r>
              <a:rPr lang="en-US" sz="2800" dirty="0">
                <a:solidFill>
                  <a:schemeClr val="tx1"/>
                </a:solidFill>
                <a:effectLst>
                  <a:outerShdw blurRad="38100" dist="38100" dir="2700000" algn="tl">
                    <a:srgbClr val="000000"/>
                  </a:outerShdw>
                </a:effectLst>
              </a:rPr>
              <a:t>Vehicle Permits</a:t>
            </a:r>
          </a:p>
          <a:p>
            <a:pPr eaLnBrk="1" hangingPunct="1">
              <a:defRPr/>
            </a:pPr>
            <a:r>
              <a:rPr lang="en-US" sz="1800" dirty="0"/>
              <a:t> </a:t>
            </a:r>
            <a:r>
              <a:rPr lang="en-US" sz="1800" dirty="0" smtClean="0"/>
              <a:t>Can be done on a FS-7700-48 </a:t>
            </a:r>
          </a:p>
        </p:txBody>
      </p:sp>
      <p:pic>
        <p:nvPicPr>
          <p:cNvPr id="32774" name="Picture 4" descr="http://www.trucksafetystore.com/images/Truck_048_resiz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1473" y="4038600"/>
            <a:ext cx="3057525" cy="175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0715" y="2971800"/>
            <a:ext cx="4267200" cy="94089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200" kern="1200">
                <a:solidFill>
                  <a:srgbClr val="FFFFFF"/>
                </a:solidFill>
                <a:latin typeface="+mn-lt"/>
                <a:ea typeface="+mn-ea"/>
                <a:cs typeface="+mn-cs"/>
              </a:defRPr>
            </a:lvl1pPr>
            <a:lvl2pPr marL="457200" indent="0" algn="ctr" defTabSz="914400" rtl="0" eaLnBrk="1" latinLnBrk="0" hangingPunct="1">
              <a:spcBef>
                <a:spcPct val="20000"/>
              </a:spcBef>
              <a:buClr>
                <a:schemeClr val="accent1">
                  <a:lumMod val="60000"/>
                  <a:lumOff val="40000"/>
                </a:schemeClr>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4"/>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defRPr/>
            </a:pPr>
            <a:r>
              <a:rPr lang="en-US" sz="2800" dirty="0">
                <a:solidFill>
                  <a:schemeClr val="tx1"/>
                </a:solidFill>
                <a:effectLst>
                  <a:outerShdw blurRad="38100" dist="38100" dir="2700000" algn="tl">
                    <a:srgbClr val="000000"/>
                  </a:outerShdw>
                </a:effectLst>
              </a:rPr>
              <a:t>Bridge </a:t>
            </a:r>
            <a:r>
              <a:rPr lang="en-US" sz="2800" dirty="0" smtClean="0">
                <a:solidFill>
                  <a:schemeClr val="tx1"/>
                </a:solidFill>
                <a:effectLst>
                  <a:outerShdw blurRad="38100" dist="38100" dir="2700000" algn="tl">
                    <a:srgbClr val="000000"/>
                  </a:outerShdw>
                </a:effectLst>
              </a:rPr>
              <a:t>Overweight </a:t>
            </a:r>
            <a:r>
              <a:rPr lang="en-US" sz="2800" dirty="0">
                <a:solidFill>
                  <a:schemeClr val="tx1"/>
                </a:solidFill>
                <a:effectLst>
                  <a:outerShdw blurRad="38100" dist="38100" dir="2700000" algn="tl">
                    <a:srgbClr val="000000"/>
                  </a:outerShdw>
                </a:effectLst>
              </a:rPr>
              <a:t>Permits</a:t>
            </a:r>
          </a:p>
          <a:p>
            <a:pPr>
              <a:defRPr/>
            </a:pPr>
            <a:r>
              <a:rPr lang="en-US" sz="1800" dirty="0" smtClean="0"/>
              <a:t> Talk to Structures Group</a:t>
            </a:r>
            <a:endParaRPr lang="en-US" sz="1400" dirty="0" smtClean="0"/>
          </a:p>
          <a:p>
            <a:pPr>
              <a:defRPr/>
            </a:pPr>
            <a:endParaRPr lang="en-US" sz="1800" dirty="0" smtClean="0"/>
          </a:p>
        </p:txBody>
      </p:sp>
      <p:pic>
        <p:nvPicPr>
          <p:cNvPr id="2050" name="Picture 2" descr="https://encrypted-tbn3.gstatic.com/images?q=tbn:ANd9GcTqRCTkSgueSmwyK1poBZszYo513up9HZOW2rilFHrJFNUbbgK3sF47Nfy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24000"/>
            <a:ext cx="203199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regon.gov/ODOT/MCT/PublishingImages/BridgeSign200x15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939" y="2640390"/>
            <a:ext cx="2138285" cy="160371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30</a:t>
            </a:fld>
            <a:endParaRPr lang="en-US" dirty="0"/>
          </a:p>
        </p:txBody>
      </p:sp>
    </p:spTree>
    <p:extLst>
      <p:ext uri="{BB962C8B-B14F-4D97-AF65-F5344CB8AC3E}">
        <p14:creationId xmlns:p14="http://schemas.microsoft.com/office/powerpoint/2010/main" val="2628747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a:solidFill>
                  <a:schemeClr val="tx1"/>
                </a:solidFill>
                <a:effectLst>
                  <a:outerShdw blurRad="38100" dist="38100" dir="2700000" algn="tl">
                    <a:srgbClr val="000000"/>
                  </a:outerShdw>
                </a:effectLst>
              </a:rPr>
              <a:t>FS-7700-41 </a:t>
            </a:r>
            <a:br>
              <a:rPr lang="en-US" sz="4400" dirty="0">
                <a:solidFill>
                  <a:schemeClr val="tx1"/>
                </a:solidFill>
                <a:effectLst>
                  <a:outerShdw blurRad="38100" dist="38100" dir="2700000" algn="tl">
                    <a:srgbClr val="000000"/>
                  </a:outerShdw>
                </a:effectLst>
              </a:rPr>
            </a:br>
            <a:r>
              <a:rPr lang="en-US" dirty="0"/>
              <a:t>Non-Federal Commercial Road Use </a:t>
            </a:r>
            <a:r>
              <a:rPr lang="en-US" dirty="0" smtClean="0"/>
              <a:t>Permit</a:t>
            </a:r>
            <a:endParaRPr lang="en-US" dirty="0"/>
          </a:p>
        </p:txBody>
      </p:sp>
      <p:sp>
        <p:nvSpPr>
          <p:cNvPr id="3" name="Content Placeholder 2"/>
          <p:cNvSpPr>
            <a:spLocks noGrp="1"/>
          </p:cNvSpPr>
          <p:nvPr>
            <p:ph idx="1"/>
          </p:nvPr>
        </p:nvSpPr>
        <p:spPr>
          <a:xfrm>
            <a:off x="533400" y="1721528"/>
            <a:ext cx="3657600" cy="4526872"/>
          </a:xfrm>
        </p:spPr>
        <p:txBody>
          <a:bodyPr>
            <a:normAutofit fontScale="92500"/>
          </a:bodyPr>
          <a:lstStyle/>
          <a:p>
            <a:r>
              <a:rPr lang="en-US" dirty="0" smtClean="0"/>
              <a:t>Most complex of the Road Use Permits available for use</a:t>
            </a:r>
          </a:p>
          <a:p>
            <a:endParaRPr lang="en-US" dirty="0" smtClean="0"/>
          </a:p>
          <a:p>
            <a:r>
              <a:rPr lang="en-US" dirty="0" smtClean="0"/>
              <a:t>For use when the requested need is commercial in nature</a:t>
            </a:r>
          </a:p>
          <a:p>
            <a:pPr lvl="1"/>
            <a:r>
              <a:rPr lang="en-US" dirty="0"/>
              <a:t>T</a:t>
            </a:r>
            <a:r>
              <a:rPr lang="en-US" dirty="0" smtClean="0"/>
              <a:t>ypically hauling of goods or materials</a:t>
            </a:r>
          </a:p>
          <a:p>
            <a:endParaRPr lang="en-US" dirty="0"/>
          </a:p>
          <a:p>
            <a:r>
              <a:rPr lang="en-US" dirty="0" smtClean="0"/>
              <a:t>Most requirements</a:t>
            </a:r>
          </a:p>
          <a:p>
            <a:endParaRPr lang="en-US" dirty="0" smtClean="0"/>
          </a:p>
          <a:p>
            <a:r>
              <a:rPr lang="en-US" dirty="0" smtClean="0"/>
              <a:t>Highest level of effort</a:t>
            </a:r>
          </a:p>
          <a:p>
            <a:endParaRPr lang="en-US"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21" y="1721528"/>
            <a:ext cx="3709555" cy="4800600"/>
          </a:xfrm>
          <a:prstGeom prst="rect">
            <a:avLst/>
          </a:prstGeom>
        </p:spPr>
      </p:pic>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31</a:t>
            </a:fld>
            <a:endParaRPr lang="en-US" dirty="0"/>
          </a:p>
        </p:txBody>
      </p:sp>
    </p:spTree>
    <p:extLst>
      <p:ext uri="{BB962C8B-B14F-4D97-AF65-F5344CB8AC3E}">
        <p14:creationId xmlns:p14="http://schemas.microsoft.com/office/powerpoint/2010/main" val="3795955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sz="4000" dirty="0" smtClean="0"/>
              <a:t>FS-7700-41</a:t>
            </a:r>
            <a:r>
              <a:rPr lang="en-US" dirty="0" smtClean="0"/>
              <a:t/>
            </a:r>
            <a:br>
              <a:rPr lang="en-US" dirty="0" smtClean="0"/>
            </a:br>
            <a:r>
              <a:rPr lang="en-US" dirty="0" smtClean="0"/>
              <a:t>Permit Administration</a:t>
            </a:r>
          </a:p>
        </p:txBody>
      </p:sp>
      <p:sp>
        <p:nvSpPr>
          <p:cNvPr id="29699" name="Rectangle 3"/>
          <p:cNvSpPr>
            <a:spLocks noGrp="1" noChangeArrowheads="1"/>
          </p:cNvSpPr>
          <p:nvPr>
            <p:ph idx="1"/>
          </p:nvPr>
        </p:nvSpPr>
        <p:spPr>
          <a:xfrm>
            <a:off x="457200" y="1752600"/>
            <a:ext cx="8229600" cy="4373563"/>
          </a:xfrm>
        </p:spPr>
        <p:txBody>
          <a:bodyPr>
            <a:normAutofit/>
          </a:bodyPr>
          <a:lstStyle/>
          <a:p>
            <a:pPr eaLnBrk="1" hangingPunct="1">
              <a:defRPr/>
            </a:pPr>
            <a:r>
              <a:rPr lang="en-US" sz="2800" dirty="0" smtClean="0"/>
              <a:t>Like Administering a Small Contract-Make a project folder</a:t>
            </a:r>
          </a:p>
          <a:p>
            <a:pPr eaLnBrk="1" hangingPunct="1">
              <a:defRPr/>
            </a:pPr>
            <a:r>
              <a:rPr lang="en-US" sz="2800" dirty="0" smtClean="0"/>
              <a:t>Plans, Specs, Permit, Cost Estimates must be in folder</a:t>
            </a:r>
          </a:p>
          <a:p>
            <a:pPr eaLnBrk="1" hangingPunct="1">
              <a:defRPr/>
            </a:pPr>
            <a:r>
              <a:rPr lang="en-US" sz="2800" dirty="0" smtClean="0"/>
              <a:t>Use Records, Billings, and Statement of Account, Reconciliation of account in Project Folder</a:t>
            </a:r>
          </a:p>
          <a:p>
            <a:pPr eaLnBrk="1" hangingPunct="1">
              <a:defRPr/>
            </a:pPr>
            <a:r>
              <a:rPr lang="en-US" sz="2800" dirty="0" smtClean="0"/>
              <a:t>Bonding information</a:t>
            </a:r>
          </a:p>
          <a:p>
            <a:pPr eaLnBrk="1" hangingPunct="1">
              <a:defRPr/>
            </a:pPr>
            <a:r>
              <a:rPr lang="en-US" sz="2800" dirty="0" smtClean="0"/>
              <a:t>All correspondence between FS and Permittee</a:t>
            </a:r>
          </a:p>
          <a:p>
            <a:pPr eaLnBrk="1" hangingPunct="1">
              <a:defRPr/>
            </a:pPr>
            <a:r>
              <a:rPr lang="en-US" sz="2800" dirty="0" smtClean="0"/>
              <a:t>Copy of NEPA if applicable.</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32</a:t>
            </a:fld>
            <a:endParaRPr lang="en-US" dirty="0"/>
          </a:p>
        </p:txBody>
      </p:sp>
    </p:spTree>
    <p:extLst>
      <p:ext uri="{BB962C8B-B14F-4D97-AF65-F5344CB8AC3E}">
        <p14:creationId xmlns:p14="http://schemas.microsoft.com/office/powerpoint/2010/main" val="1588958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 to know the 7700-41</a:t>
            </a:r>
            <a:br>
              <a:rPr lang="en-US" dirty="0"/>
            </a:br>
            <a:r>
              <a:rPr lang="en-US" dirty="0"/>
              <a:t>Sections of the </a:t>
            </a:r>
            <a:r>
              <a:rPr lang="en-US" dirty="0" smtClean="0"/>
              <a:t>Permit-</a:t>
            </a:r>
            <a:r>
              <a:rPr lang="en-US" dirty="0"/>
              <a:t>Terms and Conditions </a:t>
            </a:r>
          </a:p>
        </p:txBody>
      </p:sp>
      <p:sp>
        <p:nvSpPr>
          <p:cNvPr id="3" name="Content Placeholder 2"/>
          <p:cNvSpPr>
            <a:spLocks noGrp="1"/>
          </p:cNvSpPr>
          <p:nvPr>
            <p:ph idx="1"/>
          </p:nvPr>
        </p:nvSpPr>
        <p:spPr>
          <a:xfrm>
            <a:off x="457200" y="1752600"/>
            <a:ext cx="8229600" cy="4038601"/>
          </a:xfrm>
        </p:spPr>
        <p:txBody>
          <a:bodyPr>
            <a:normAutofit/>
          </a:bodyPr>
          <a:lstStyle/>
          <a:p>
            <a:r>
              <a:rPr lang="en-US" sz="2800" dirty="0" smtClean="0"/>
              <a:t>Renewal</a:t>
            </a:r>
          </a:p>
          <a:p>
            <a:pPr lvl="1"/>
            <a:r>
              <a:rPr lang="en-US" sz="2400" dirty="0" smtClean="0"/>
              <a:t>Not Automatic</a:t>
            </a:r>
          </a:p>
          <a:p>
            <a:pPr lvl="1"/>
            <a:r>
              <a:rPr lang="en-US" sz="2400" dirty="0" smtClean="0"/>
              <a:t>Holder needs to Re-apply prior to expiration</a:t>
            </a:r>
          </a:p>
          <a:p>
            <a:r>
              <a:rPr lang="en-US" sz="2800" dirty="0" smtClean="0"/>
              <a:t>Non-Exclusive Use</a:t>
            </a:r>
          </a:p>
          <a:p>
            <a:pPr lvl="1"/>
            <a:r>
              <a:rPr lang="en-US" sz="2400" dirty="0" smtClean="0"/>
              <a:t>Just because you have a permit does not mean you can restrict access</a:t>
            </a:r>
          </a:p>
          <a:p>
            <a:r>
              <a:rPr lang="en-US" sz="2800" dirty="0" smtClean="0"/>
              <a:t>Assignability</a:t>
            </a:r>
          </a:p>
          <a:p>
            <a:pPr lvl="1"/>
            <a:r>
              <a:rPr lang="en-US" sz="2400" dirty="0" smtClean="0"/>
              <a:t>Not transferable</a:t>
            </a:r>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33</a:t>
            </a:fld>
            <a:endParaRPr lang="en-US" dirty="0"/>
          </a:p>
        </p:txBody>
      </p:sp>
    </p:spTree>
    <p:extLst>
      <p:ext uri="{BB962C8B-B14F-4D97-AF65-F5344CB8AC3E}">
        <p14:creationId xmlns:p14="http://schemas.microsoft.com/office/powerpoint/2010/main" val="1829873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 to know the 7700-41</a:t>
            </a:r>
            <a:br>
              <a:rPr lang="en-US" dirty="0"/>
            </a:br>
            <a:r>
              <a:rPr lang="en-US" dirty="0"/>
              <a:t>Sections of the </a:t>
            </a:r>
            <a:r>
              <a:rPr lang="en-US" dirty="0" smtClean="0"/>
              <a:t>Permit-Operations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Annual Operation Plan</a:t>
            </a:r>
          </a:p>
          <a:p>
            <a:pPr lvl="1"/>
            <a:r>
              <a:rPr lang="en-US" dirty="0" smtClean="0"/>
              <a:t>Build it together with the permitee</a:t>
            </a:r>
          </a:p>
          <a:p>
            <a:pPr lvl="1"/>
            <a:r>
              <a:rPr lang="en-US" dirty="0" smtClean="0"/>
              <a:t>Dates of use</a:t>
            </a:r>
          </a:p>
          <a:p>
            <a:pPr lvl="1"/>
            <a:r>
              <a:rPr lang="en-US" dirty="0" smtClean="0"/>
              <a:t>Products to be hauled</a:t>
            </a:r>
          </a:p>
          <a:p>
            <a:pPr lvl="1"/>
            <a:r>
              <a:rPr lang="en-US" dirty="0" smtClean="0"/>
              <a:t>Traffic Control Plan</a:t>
            </a:r>
          </a:p>
          <a:p>
            <a:pPr lvl="1"/>
            <a:r>
              <a:rPr lang="en-US" dirty="0" smtClean="0"/>
              <a:t>Names of who will be using the road (employees, contractors, subs)</a:t>
            </a:r>
          </a:p>
          <a:p>
            <a:pPr lvl="1"/>
            <a:r>
              <a:rPr lang="en-US" dirty="0" smtClean="0"/>
              <a:t>You need to have an annual meeting to go over any changes, update plans</a:t>
            </a:r>
          </a:p>
          <a:p>
            <a:r>
              <a:rPr lang="en-US" dirty="0" smtClean="0"/>
              <a:t>Written designation of representative</a:t>
            </a:r>
          </a:p>
          <a:p>
            <a:r>
              <a:rPr lang="en-US" dirty="0" smtClean="0"/>
              <a:t>Use Records</a:t>
            </a:r>
          </a:p>
          <a:p>
            <a:pPr lvl="1"/>
            <a:r>
              <a:rPr lang="en-US" dirty="0" smtClean="0"/>
              <a:t>Unit of Haul (MBF, Tons)</a:t>
            </a:r>
          </a:p>
          <a:p>
            <a:pPr lvl="1"/>
            <a:r>
              <a:rPr lang="en-US" dirty="0" smtClean="0"/>
              <a:t>Record Interval (weekly, monthly, quarterly)</a:t>
            </a:r>
          </a:p>
          <a:p>
            <a:pPr lvl="1"/>
            <a:endParaRPr lang="en-US" dirty="0" smtClean="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34</a:t>
            </a:fld>
            <a:endParaRPr lang="en-US" dirty="0"/>
          </a:p>
        </p:txBody>
      </p:sp>
    </p:spTree>
    <p:extLst>
      <p:ext uri="{BB962C8B-B14F-4D97-AF65-F5344CB8AC3E}">
        <p14:creationId xmlns:p14="http://schemas.microsoft.com/office/powerpoint/2010/main" val="1114551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to know the 7700-41</a:t>
            </a:r>
            <a:br>
              <a:rPr lang="en-US" dirty="0"/>
            </a:br>
            <a:r>
              <a:rPr lang="en-US" sz="2700" dirty="0"/>
              <a:t>Sections of the </a:t>
            </a:r>
            <a:r>
              <a:rPr lang="en-US" sz="2700" dirty="0" smtClean="0"/>
              <a:t>Permit-Performance and Cost Recovery</a:t>
            </a:r>
            <a:endParaRPr lang="en-US" sz="270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Reconstruction Required to Accommodate Use</a:t>
            </a:r>
          </a:p>
          <a:p>
            <a:pPr lvl="1"/>
            <a:r>
              <a:rPr lang="en-US" dirty="0" smtClean="0"/>
              <a:t>Work is completed prior to their use</a:t>
            </a:r>
          </a:p>
          <a:p>
            <a:pPr lvl="1"/>
            <a:r>
              <a:rPr lang="en-US" dirty="0" smtClean="0"/>
              <a:t>If they do the work we need to inspect it to make sure it conforms to the plans and specs we give them</a:t>
            </a:r>
          </a:p>
          <a:p>
            <a:pPr lvl="1"/>
            <a:r>
              <a:rPr lang="en-US" dirty="0" smtClean="0"/>
              <a:t>If we collect the money then we need to do the work</a:t>
            </a:r>
            <a:endParaRPr lang="en-US" dirty="0"/>
          </a:p>
          <a:p>
            <a:r>
              <a:rPr lang="en-US" dirty="0" smtClean="0"/>
              <a:t>Reconstruction Schedule Plans and Specifications</a:t>
            </a:r>
          </a:p>
          <a:p>
            <a:pPr lvl="1"/>
            <a:r>
              <a:rPr lang="en-US" dirty="0" smtClean="0"/>
              <a:t>Treat this just like a reconstruction contract package</a:t>
            </a:r>
          </a:p>
          <a:p>
            <a:pPr lvl="1"/>
            <a:r>
              <a:rPr lang="en-US" dirty="0" smtClean="0"/>
              <a:t>Look at what work needs to be done to accommodate the haul</a:t>
            </a:r>
          </a:p>
          <a:p>
            <a:pPr lvl="1"/>
            <a:r>
              <a:rPr lang="en-US" dirty="0" smtClean="0"/>
              <a:t>Package is submitted as an appendices</a:t>
            </a:r>
          </a:p>
          <a:p>
            <a:pPr lvl="1"/>
            <a:r>
              <a:rPr lang="en-US" dirty="0" smtClean="0"/>
              <a:t>We administer the work</a:t>
            </a:r>
          </a:p>
          <a:p>
            <a:pPr lvl="2"/>
            <a:r>
              <a:rPr lang="en-US" dirty="0" smtClean="0"/>
              <a:t>Consider how much it will cost us to assemble the package and administer the construction when determining the cost of the work</a:t>
            </a:r>
          </a:p>
          <a:p>
            <a:pPr lvl="1"/>
            <a:endParaRPr lang="en-US" dirty="0" smtClean="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35</a:t>
            </a:fld>
            <a:endParaRPr lang="en-US" dirty="0"/>
          </a:p>
        </p:txBody>
      </p:sp>
    </p:spTree>
    <p:extLst>
      <p:ext uri="{BB962C8B-B14F-4D97-AF65-F5344CB8AC3E}">
        <p14:creationId xmlns:p14="http://schemas.microsoft.com/office/powerpoint/2010/main" val="2116972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to know the 7700-41</a:t>
            </a:r>
            <a:br>
              <a:rPr lang="en-US" dirty="0"/>
            </a:br>
            <a:r>
              <a:rPr lang="en-US" sz="2700" dirty="0"/>
              <a:t>Sections of the </a:t>
            </a:r>
            <a:r>
              <a:rPr lang="en-US" sz="2700" dirty="0" smtClean="0"/>
              <a:t>Permit-Performance and Cost Recovery</a:t>
            </a:r>
            <a:endParaRPr lang="en-US" sz="2700"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Commensurate Share</a:t>
            </a:r>
          </a:p>
          <a:p>
            <a:pPr lvl="1"/>
            <a:r>
              <a:rPr lang="en-US" sz="2400" dirty="0" smtClean="0"/>
              <a:t>Share </a:t>
            </a:r>
            <a:r>
              <a:rPr lang="en-US" sz="2400" dirty="0"/>
              <a:t>financial responsibility for maintaining National Forest System (NFS) roads with cooperators, local governments, road users (commercial and noncommercial), or a combination thereof, commensurate with road use.  </a:t>
            </a:r>
            <a:r>
              <a:rPr lang="en-US" sz="2400" dirty="0" smtClean="0"/>
              <a:t>FSH 7709.59 Ch. 63.</a:t>
            </a:r>
          </a:p>
          <a:p>
            <a:pPr lvl="1"/>
            <a:r>
              <a:rPr lang="en-US" sz="2400" dirty="0"/>
              <a:t>Depends on type of use</a:t>
            </a:r>
          </a:p>
          <a:p>
            <a:pPr lvl="1"/>
            <a:r>
              <a:rPr lang="en-US" sz="2400" dirty="0"/>
              <a:t>Be </a:t>
            </a:r>
            <a:r>
              <a:rPr lang="en-US" sz="2400" dirty="0" smtClean="0"/>
              <a:t>equitable</a:t>
            </a:r>
            <a:endParaRPr lang="en-US" sz="2400" dirty="0"/>
          </a:p>
          <a:p>
            <a:pPr lvl="1"/>
            <a:r>
              <a:rPr lang="en-US" sz="2400" dirty="0"/>
              <a:t>Use reasonable costs</a:t>
            </a:r>
          </a:p>
          <a:p>
            <a:pPr lvl="1"/>
            <a:r>
              <a:rPr lang="en-US" sz="2400" dirty="0"/>
              <a:t>Collect deposits when not practical to require </a:t>
            </a:r>
            <a:r>
              <a:rPr lang="en-US" sz="2400" dirty="0" smtClean="0"/>
              <a:t>work</a:t>
            </a:r>
            <a:endParaRPr lang="en-US" sz="2400" dirty="0"/>
          </a:p>
          <a:p>
            <a:pPr lvl="1"/>
            <a:endParaRPr lang="en-US" dirty="0" smtClean="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36</a:t>
            </a:fld>
            <a:endParaRPr lang="en-US" dirty="0"/>
          </a:p>
        </p:txBody>
      </p:sp>
    </p:spTree>
    <p:extLst>
      <p:ext uri="{BB962C8B-B14F-4D97-AF65-F5344CB8AC3E}">
        <p14:creationId xmlns:p14="http://schemas.microsoft.com/office/powerpoint/2010/main" val="1690434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to know the 7700-41</a:t>
            </a:r>
            <a:br>
              <a:rPr lang="en-US" dirty="0"/>
            </a:br>
            <a:r>
              <a:rPr lang="en-US" sz="2700" dirty="0"/>
              <a:t>Sections of the </a:t>
            </a:r>
            <a:r>
              <a:rPr lang="en-US" sz="2700" dirty="0" smtClean="0"/>
              <a:t>Permit-Performance and Cost Recovery</a:t>
            </a:r>
            <a:endParaRPr lang="en-US" sz="2700"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Commensurate Share-Typical things to consider</a:t>
            </a:r>
          </a:p>
          <a:p>
            <a:pPr lvl="1"/>
            <a:r>
              <a:rPr lang="en-US" sz="2400" dirty="0" smtClean="0"/>
              <a:t>Non Traffic Generated Maintenance</a:t>
            </a:r>
          </a:p>
          <a:p>
            <a:pPr lvl="2"/>
            <a:r>
              <a:rPr lang="en-US" sz="2400" dirty="0" smtClean="0"/>
              <a:t>Ditch and Culvert Maintenance</a:t>
            </a:r>
          </a:p>
          <a:p>
            <a:pPr lvl="2"/>
            <a:r>
              <a:rPr lang="en-US" sz="2400" dirty="0" smtClean="0"/>
              <a:t>Slough and Slide Removal</a:t>
            </a:r>
          </a:p>
          <a:p>
            <a:pPr lvl="2"/>
            <a:r>
              <a:rPr lang="en-US" sz="2400" dirty="0" smtClean="0"/>
              <a:t>Brushing and logging out</a:t>
            </a:r>
          </a:p>
          <a:p>
            <a:pPr lvl="2"/>
            <a:r>
              <a:rPr lang="en-US" sz="2400" dirty="0" smtClean="0"/>
              <a:t>Preventative Drainage Maintenance</a:t>
            </a:r>
          </a:p>
          <a:p>
            <a:pPr lvl="1"/>
            <a:r>
              <a:rPr lang="en-US" sz="2400" dirty="0" smtClean="0"/>
              <a:t>Traffic Generated Maintenance</a:t>
            </a:r>
          </a:p>
          <a:p>
            <a:pPr lvl="2"/>
            <a:r>
              <a:rPr lang="en-US" sz="2400" dirty="0" smtClean="0"/>
              <a:t>Road Surface Replacement</a:t>
            </a:r>
          </a:p>
          <a:p>
            <a:pPr lvl="2"/>
            <a:r>
              <a:rPr lang="en-US" sz="2400" dirty="0" smtClean="0"/>
              <a:t>Dust Abatement</a:t>
            </a:r>
          </a:p>
          <a:p>
            <a:pPr lvl="2"/>
            <a:r>
              <a:rPr lang="en-US" sz="2400" dirty="0" smtClean="0"/>
              <a:t>Spot surfacing</a:t>
            </a:r>
            <a:endParaRPr lang="en-US" sz="2400" dirty="0"/>
          </a:p>
          <a:p>
            <a:pPr marL="91440" indent="0">
              <a:buNone/>
            </a:pPr>
            <a:endParaRPr lang="en-US" dirty="0" smtClean="0"/>
          </a:p>
          <a:p>
            <a:pPr marL="91440" indent="0">
              <a:buNone/>
            </a:pPr>
            <a:r>
              <a:rPr lang="en-US" dirty="0" smtClean="0"/>
              <a:t>Can do Payment in Lieu of Performance</a:t>
            </a:r>
            <a:endParaRPr lang="en-US" dirty="0"/>
          </a:p>
          <a:p>
            <a:pPr lvl="1"/>
            <a:endParaRPr lang="en-US" dirty="0" smtClean="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37</a:t>
            </a:fld>
            <a:endParaRPr lang="en-US" dirty="0"/>
          </a:p>
        </p:txBody>
      </p:sp>
    </p:spTree>
    <p:extLst>
      <p:ext uri="{BB962C8B-B14F-4D97-AF65-F5344CB8AC3E}">
        <p14:creationId xmlns:p14="http://schemas.microsoft.com/office/powerpoint/2010/main" val="82251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to know the 7700-41</a:t>
            </a:r>
            <a:br>
              <a:rPr lang="en-US" dirty="0"/>
            </a:br>
            <a:r>
              <a:rPr lang="en-US" sz="2700" dirty="0"/>
              <a:t>Sections of the </a:t>
            </a:r>
            <a:r>
              <a:rPr lang="en-US" sz="2700" dirty="0" smtClean="0"/>
              <a:t>Permit-Performance and Cost Recovery</a:t>
            </a:r>
            <a:endParaRPr lang="en-US" sz="2700"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Performance Bonds for Road Maintenance</a:t>
            </a:r>
          </a:p>
          <a:p>
            <a:pPr lvl="1"/>
            <a:r>
              <a:rPr lang="en-US" sz="2400" dirty="0" smtClean="0"/>
              <a:t>Not always required but worth considering </a:t>
            </a:r>
          </a:p>
          <a:p>
            <a:pPr lvl="2">
              <a:lnSpc>
                <a:spcPct val="80000"/>
              </a:lnSpc>
              <a:defRPr/>
            </a:pPr>
            <a:endParaRPr lang="en-US" b="1" dirty="0"/>
          </a:p>
          <a:p>
            <a:pPr lvl="1">
              <a:lnSpc>
                <a:spcPct val="80000"/>
              </a:lnSpc>
              <a:defRPr/>
            </a:pPr>
            <a:r>
              <a:rPr lang="en-US" sz="2400" dirty="0"/>
              <a:t>FSH 7709.59 – Require bonds when the risks and consequences of </a:t>
            </a:r>
            <a:r>
              <a:rPr lang="en-US" sz="2400" dirty="0" smtClean="0"/>
              <a:t>permitee </a:t>
            </a:r>
            <a:r>
              <a:rPr lang="en-US" sz="2400" dirty="0"/>
              <a:t>failure to perform in a timely manner are unacceptable.</a:t>
            </a:r>
          </a:p>
          <a:p>
            <a:pPr lvl="1">
              <a:lnSpc>
                <a:spcPct val="80000"/>
              </a:lnSpc>
              <a:defRPr/>
            </a:pPr>
            <a:endParaRPr lang="en-US" sz="2400" dirty="0"/>
          </a:p>
          <a:p>
            <a:pPr lvl="1">
              <a:lnSpc>
                <a:spcPct val="80000"/>
              </a:lnSpc>
              <a:defRPr/>
            </a:pPr>
            <a:r>
              <a:rPr lang="en-US" sz="2400" dirty="0"/>
              <a:t>FSH 7709.59 tells us to use a minimum of $1,000 per mile of road. (with total rounded to the nearest $_,000)</a:t>
            </a:r>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38</a:t>
            </a:fld>
            <a:endParaRPr lang="en-US" dirty="0"/>
          </a:p>
        </p:txBody>
      </p:sp>
    </p:spTree>
    <p:extLst>
      <p:ext uri="{BB962C8B-B14F-4D97-AF65-F5344CB8AC3E}">
        <p14:creationId xmlns:p14="http://schemas.microsoft.com/office/powerpoint/2010/main" val="837468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to know the 7700-41</a:t>
            </a:r>
            <a:br>
              <a:rPr lang="en-US" dirty="0"/>
            </a:br>
            <a:r>
              <a:rPr lang="en-US" sz="2700" dirty="0"/>
              <a:t>Sections of the </a:t>
            </a:r>
            <a:r>
              <a:rPr lang="en-US" sz="2700" dirty="0" smtClean="0"/>
              <a:t>Permit-Performance and Cost Recovery</a:t>
            </a:r>
            <a:endParaRPr lang="en-US" sz="270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Bonding Principals</a:t>
            </a:r>
          </a:p>
          <a:p>
            <a:pPr lvl="1">
              <a:lnSpc>
                <a:spcPct val="80000"/>
              </a:lnSpc>
              <a:defRPr/>
            </a:pPr>
            <a:r>
              <a:rPr lang="en-US" sz="1600" dirty="0"/>
              <a:t>OMB Circular A-21, 5/10/2004.</a:t>
            </a:r>
          </a:p>
          <a:p>
            <a:pPr lvl="2">
              <a:lnSpc>
                <a:spcPct val="80000"/>
              </a:lnSpc>
              <a:defRPr/>
            </a:pPr>
            <a:r>
              <a:rPr lang="en-US" sz="1800" dirty="0"/>
              <a:t>Bonding costs arise when the Federal Government requires assurance against financial loss to itself or others by reason of the act or default of the institution.</a:t>
            </a:r>
          </a:p>
          <a:p>
            <a:pPr lvl="2">
              <a:lnSpc>
                <a:spcPct val="80000"/>
              </a:lnSpc>
              <a:defRPr/>
            </a:pPr>
            <a:r>
              <a:rPr lang="en-US" sz="1800" dirty="0"/>
              <a:t>Costs of bonding required by the institution in the general conduct of its operations are allowable to the extent that such </a:t>
            </a:r>
            <a:r>
              <a:rPr lang="en-US" sz="1800" b="1" dirty="0">
                <a:solidFill>
                  <a:schemeClr val="accent3">
                    <a:lumMod val="40000"/>
                    <a:lumOff val="60000"/>
                  </a:schemeClr>
                </a:solidFill>
              </a:rPr>
              <a:t>bonding is in accordance with sound business practice and the rates and premiums are reasonable under the circumstances</a:t>
            </a:r>
            <a:r>
              <a:rPr lang="en-US" sz="1800" dirty="0">
                <a:solidFill>
                  <a:schemeClr val="accent3">
                    <a:lumMod val="40000"/>
                    <a:lumOff val="60000"/>
                  </a:schemeClr>
                </a:solidFill>
              </a:rPr>
              <a:t>. </a:t>
            </a:r>
            <a:endParaRPr lang="en-US" sz="1800" dirty="0" smtClean="0">
              <a:solidFill>
                <a:schemeClr val="accent3">
                  <a:lumMod val="40000"/>
                  <a:lumOff val="60000"/>
                </a:schemeClr>
              </a:solidFill>
            </a:endParaRPr>
          </a:p>
          <a:p>
            <a:pPr lvl="2">
              <a:lnSpc>
                <a:spcPct val="80000"/>
              </a:lnSpc>
              <a:defRPr/>
            </a:pPr>
            <a:endParaRPr lang="en-US" sz="1800" dirty="0"/>
          </a:p>
          <a:p>
            <a:pPr lvl="1">
              <a:lnSpc>
                <a:spcPct val="80000"/>
              </a:lnSpc>
              <a:defRPr/>
            </a:pPr>
            <a:r>
              <a:rPr lang="en-US" sz="1600" dirty="0"/>
              <a:t>Determining reasonableness. (best definition we have is from the FAR)</a:t>
            </a:r>
          </a:p>
          <a:p>
            <a:pPr lvl="2">
              <a:lnSpc>
                <a:spcPct val="80000"/>
              </a:lnSpc>
              <a:defRPr/>
            </a:pPr>
            <a:r>
              <a:rPr lang="en-US" sz="1800" dirty="0"/>
              <a:t>A cost is reasonable if, in its nature and amount, it </a:t>
            </a:r>
            <a:r>
              <a:rPr lang="en-US" sz="1800" b="1" dirty="0">
                <a:solidFill>
                  <a:schemeClr val="accent3">
                    <a:lumMod val="40000"/>
                    <a:lumOff val="60000"/>
                  </a:schemeClr>
                </a:solidFill>
              </a:rPr>
              <a:t>does not exceed that which would be incurred by a prudent person in the conduct of competitive business.</a:t>
            </a:r>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39</a:t>
            </a:fld>
            <a:endParaRPr lang="en-US" dirty="0"/>
          </a:p>
        </p:txBody>
      </p:sp>
    </p:spTree>
    <p:extLst>
      <p:ext uri="{BB962C8B-B14F-4D97-AF65-F5344CB8AC3E}">
        <p14:creationId xmlns:p14="http://schemas.microsoft.com/office/powerpoint/2010/main" val="1693457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normAutofit/>
          </a:bodyPr>
          <a:lstStyle/>
          <a:p>
            <a:pPr eaLnBrk="1" hangingPunct="1">
              <a:defRPr/>
            </a:pPr>
            <a:r>
              <a:rPr lang="en-US" sz="4000" dirty="0" smtClean="0"/>
              <a:t>Purpose of the Road Permit</a:t>
            </a:r>
          </a:p>
        </p:txBody>
      </p:sp>
      <p:sp>
        <p:nvSpPr>
          <p:cNvPr id="4099" name="Rectangle 3"/>
          <p:cNvSpPr>
            <a:spLocks noGrp="1" noChangeArrowheads="1"/>
          </p:cNvSpPr>
          <p:nvPr>
            <p:ph type="body" idx="1"/>
          </p:nvPr>
        </p:nvSpPr>
        <p:spPr>
          <a:xfrm>
            <a:off x="457200" y="1600200"/>
            <a:ext cx="8229600" cy="4724400"/>
          </a:xfrm>
        </p:spPr>
        <p:txBody>
          <a:bodyPr>
            <a:normAutofit/>
          </a:bodyPr>
          <a:lstStyle/>
          <a:p>
            <a:pPr eaLnBrk="1" hangingPunct="1">
              <a:defRPr/>
            </a:pPr>
            <a:r>
              <a:rPr lang="en-US" sz="3200" dirty="0" smtClean="0"/>
              <a:t>Road Permits are used to authorize: </a:t>
            </a:r>
          </a:p>
          <a:p>
            <a:pPr lvl="1" eaLnBrk="1" hangingPunct="1">
              <a:defRPr/>
            </a:pPr>
            <a:r>
              <a:rPr lang="en-US" sz="2800" dirty="0" smtClean="0"/>
              <a:t>Commercial hauling or other uses that are restricted by an Order.</a:t>
            </a:r>
          </a:p>
          <a:p>
            <a:pPr lvl="1" eaLnBrk="1" hangingPunct="1">
              <a:defRPr/>
            </a:pPr>
            <a:r>
              <a:rPr lang="en-US" sz="2800" dirty="0" smtClean="0"/>
              <a:t>Use of motor vehicles that exceed State size and weight restrictions (Off-Highway Haul).</a:t>
            </a:r>
          </a:p>
          <a:p>
            <a:pPr lvl="1" eaLnBrk="1" hangingPunct="1">
              <a:defRPr/>
            </a:pPr>
            <a:r>
              <a:rPr lang="en-US" sz="2800" dirty="0" smtClean="0"/>
              <a:t>Use of motor vehicles that are not designated on the MVUM.</a:t>
            </a:r>
          </a:p>
          <a:p>
            <a:pPr lvl="1" eaLnBrk="1" hangingPunct="1">
              <a:defRPr/>
            </a:pPr>
            <a:r>
              <a:rPr lang="en-US" sz="2800" dirty="0" smtClean="0"/>
              <a:t>Perform road maintenance when the permitee desires a higher standard</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4</a:t>
            </a:fld>
            <a:endParaRPr lang="en-US" dirty="0"/>
          </a:p>
        </p:txBody>
      </p:sp>
    </p:spTree>
    <p:extLst>
      <p:ext uri="{BB962C8B-B14F-4D97-AF65-F5344CB8AC3E}">
        <p14:creationId xmlns:p14="http://schemas.microsoft.com/office/powerpoint/2010/main" val="3910347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020762"/>
          </a:xfrm>
        </p:spPr>
        <p:txBody>
          <a:bodyPr>
            <a:normAutofit fontScale="90000"/>
          </a:bodyPr>
          <a:lstStyle/>
          <a:p>
            <a:r>
              <a:rPr lang="en-US" sz="4000" dirty="0"/>
              <a:t>Get to know the 7700-41</a:t>
            </a:r>
            <a:r>
              <a:rPr lang="en-US" dirty="0"/>
              <a:t/>
            </a:r>
            <a:br>
              <a:rPr lang="en-US" dirty="0"/>
            </a:br>
            <a:r>
              <a:rPr lang="en-US" sz="2700" dirty="0"/>
              <a:t>Sections of the </a:t>
            </a:r>
            <a:r>
              <a:rPr lang="en-US" sz="2700" dirty="0" smtClean="0"/>
              <a:t>Permit- Requirements for Conducting Maintenance</a:t>
            </a:r>
            <a:endParaRPr lang="en-US" sz="2700" dirty="0"/>
          </a:p>
        </p:txBody>
      </p:sp>
      <p:sp>
        <p:nvSpPr>
          <p:cNvPr id="3" name="Content Placeholder 2"/>
          <p:cNvSpPr>
            <a:spLocks noGrp="1"/>
          </p:cNvSpPr>
          <p:nvPr>
            <p:ph idx="1"/>
          </p:nvPr>
        </p:nvSpPr>
        <p:spPr>
          <a:xfrm>
            <a:off x="457200" y="1676400"/>
            <a:ext cx="8229600" cy="4449763"/>
          </a:xfrm>
        </p:spPr>
        <p:txBody>
          <a:bodyPr>
            <a:normAutofit/>
          </a:bodyPr>
          <a:lstStyle/>
          <a:p>
            <a:r>
              <a:rPr lang="en-US" sz="2800" dirty="0" smtClean="0"/>
              <a:t>In General</a:t>
            </a:r>
          </a:p>
          <a:p>
            <a:pPr lvl="1"/>
            <a:r>
              <a:rPr lang="en-US" sz="2400" dirty="0" smtClean="0"/>
              <a:t>Build a Maintenance Plan (Appendix E)</a:t>
            </a:r>
          </a:p>
          <a:p>
            <a:pPr lvl="1"/>
            <a:r>
              <a:rPr lang="en-US" sz="2400" dirty="0" smtClean="0"/>
              <a:t>Requirement of Surface Rock Replacement</a:t>
            </a:r>
          </a:p>
          <a:p>
            <a:pPr lvl="1"/>
            <a:r>
              <a:rPr lang="en-US" sz="2400" dirty="0" smtClean="0"/>
              <a:t>How to resolve multiple commercial interests on the same segments</a:t>
            </a:r>
          </a:p>
          <a:p>
            <a:pPr lvl="1"/>
            <a:endParaRPr lang="en-US" sz="2400" dirty="0" smtClean="0"/>
          </a:p>
          <a:p>
            <a:r>
              <a:rPr lang="en-US" sz="2800" dirty="0" smtClean="0"/>
              <a:t>Snow Removal</a:t>
            </a:r>
          </a:p>
          <a:p>
            <a:pPr lvl="1"/>
            <a:r>
              <a:rPr lang="en-US" sz="2400" dirty="0" smtClean="0"/>
              <a:t>Gives you minimum requirements</a:t>
            </a:r>
          </a:p>
          <a:p>
            <a:pPr lvl="1"/>
            <a:r>
              <a:rPr lang="en-US" sz="2400" dirty="0" smtClean="0"/>
              <a:t>Can add requirements</a:t>
            </a:r>
            <a:endParaRPr lang="en-US" sz="2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40</a:t>
            </a:fld>
            <a:endParaRPr lang="en-US" dirty="0"/>
          </a:p>
        </p:txBody>
      </p:sp>
    </p:spTree>
    <p:extLst>
      <p:ext uri="{BB962C8B-B14F-4D97-AF65-F5344CB8AC3E}">
        <p14:creationId xmlns:p14="http://schemas.microsoft.com/office/powerpoint/2010/main" val="639971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066800"/>
          </a:xfrm>
        </p:spPr>
        <p:txBody>
          <a:bodyPr>
            <a:normAutofit/>
          </a:bodyPr>
          <a:lstStyle/>
          <a:p>
            <a:r>
              <a:rPr lang="en-US" dirty="0"/>
              <a:t>Get to know the 7700-41</a:t>
            </a:r>
            <a:r>
              <a:rPr lang="en-US" sz="2700" dirty="0"/>
              <a:t/>
            </a:r>
            <a:br>
              <a:rPr lang="en-US" sz="2700" dirty="0"/>
            </a:br>
            <a:r>
              <a:rPr lang="en-US" sz="2700" dirty="0"/>
              <a:t>Sections of the Permit- </a:t>
            </a:r>
            <a:r>
              <a:rPr lang="en-US" sz="2700" dirty="0" smtClean="0"/>
              <a:t>Rights and Liabilities</a:t>
            </a:r>
            <a:endParaRPr lang="en-US" sz="2400" dirty="0"/>
          </a:p>
        </p:txBody>
      </p:sp>
      <p:sp>
        <p:nvSpPr>
          <p:cNvPr id="3" name="Content Placeholder 2"/>
          <p:cNvSpPr>
            <a:spLocks noGrp="1"/>
          </p:cNvSpPr>
          <p:nvPr>
            <p:ph idx="1"/>
          </p:nvPr>
        </p:nvSpPr>
        <p:spPr>
          <a:xfrm>
            <a:off x="457200" y="1371600"/>
            <a:ext cx="8229600" cy="4953000"/>
          </a:xfrm>
        </p:spPr>
        <p:txBody>
          <a:bodyPr>
            <a:normAutofit/>
          </a:bodyPr>
          <a:lstStyle/>
          <a:p>
            <a:r>
              <a:rPr lang="en-US" sz="2800" dirty="0" smtClean="0"/>
              <a:t>Insurance</a:t>
            </a:r>
          </a:p>
          <a:p>
            <a:pPr lvl="1"/>
            <a:r>
              <a:rPr lang="en-US" sz="2400" dirty="0" smtClean="0"/>
              <a:t>Recommend using $25,000/$100,000/$300,000 as a minimum</a:t>
            </a:r>
          </a:p>
          <a:p>
            <a:pPr lvl="1"/>
            <a:r>
              <a:rPr lang="en-US" sz="2400" dirty="0" smtClean="0"/>
              <a:t>If the state minimums are more then use those</a:t>
            </a:r>
          </a:p>
          <a:p>
            <a:pPr lvl="1"/>
            <a:r>
              <a:rPr lang="en-US" sz="2400" dirty="0" smtClean="0"/>
              <a:t>Additional Policy just for this use</a:t>
            </a:r>
          </a:p>
          <a:p>
            <a:pPr lvl="2"/>
            <a:r>
              <a:rPr lang="en-US" sz="2400" dirty="0" smtClean="0"/>
              <a:t>Permitee will buy a special policy just for this use</a:t>
            </a:r>
          </a:p>
          <a:p>
            <a:pPr lvl="2"/>
            <a:r>
              <a:rPr lang="en-US" sz="2400" dirty="0" smtClean="0"/>
              <a:t>Name the United States as an additional insured</a:t>
            </a:r>
          </a:p>
          <a:p>
            <a:pPr lvl="2"/>
            <a:r>
              <a:rPr lang="en-US" sz="2400" dirty="0" smtClean="0"/>
              <a:t>Permitee shall provide proof of insurance</a:t>
            </a:r>
          </a:p>
          <a:p>
            <a:pPr lvl="2"/>
            <a:r>
              <a:rPr lang="en-US" sz="2400" dirty="0" smtClean="0"/>
              <a:t>If insurance is canceled, cancel the permit</a:t>
            </a:r>
            <a:endParaRPr lang="en-US" sz="2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41</a:t>
            </a:fld>
            <a:endParaRPr lang="en-US" dirty="0"/>
          </a:p>
        </p:txBody>
      </p:sp>
    </p:spTree>
    <p:extLst>
      <p:ext uri="{BB962C8B-B14F-4D97-AF65-F5344CB8AC3E}">
        <p14:creationId xmlns:p14="http://schemas.microsoft.com/office/powerpoint/2010/main" val="393330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066800"/>
          </a:xfrm>
        </p:spPr>
        <p:txBody>
          <a:bodyPr>
            <a:normAutofit/>
          </a:bodyPr>
          <a:lstStyle/>
          <a:p>
            <a:r>
              <a:rPr lang="en-US" dirty="0"/>
              <a:t>Get to know the 7700-41</a:t>
            </a:r>
            <a:r>
              <a:rPr lang="en-US" sz="2700" dirty="0"/>
              <a:t/>
            </a:r>
            <a:br>
              <a:rPr lang="en-US" sz="2700" dirty="0"/>
            </a:br>
            <a:r>
              <a:rPr lang="en-US" sz="2700" dirty="0"/>
              <a:t>Sections of the </a:t>
            </a:r>
            <a:r>
              <a:rPr lang="en-US" sz="2700" dirty="0" smtClean="0"/>
              <a:t>Permit- Misc. Provisions &amp; Signatures</a:t>
            </a:r>
            <a:endParaRPr lang="en-US" sz="2400" dirty="0"/>
          </a:p>
        </p:txBody>
      </p:sp>
      <p:sp>
        <p:nvSpPr>
          <p:cNvPr id="3" name="Content Placeholder 2"/>
          <p:cNvSpPr>
            <a:spLocks noGrp="1"/>
          </p:cNvSpPr>
          <p:nvPr>
            <p:ph idx="1"/>
          </p:nvPr>
        </p:nvSpPr>
        <p:spPr>
          <a:xfrm>
            <a:off x="457200" y="1676400"/>
            <a:ext cx="8229600" cy="4648200"/>
          </a:xfrm>
        </p:spPr>
        <p:txBody>
          <a:bodyPr>
            <a:normAutofit/>
          </a:bodyPr>
          <a:lstStyle/>
          <a:p>
            <a:r>
              <a:rPr lang="en-US" sz="2800" dirty="0" smtClean="0"/>
              <a:t>Holder needs to keep their address current</a:t>
            </a:r>
          </a:p>
          <a:p>
            <a:endParaRPr lang="en-US" sz="2800" dirty="0" smtClean="0"/>
          </a:p>
          <a:p>
            <a:r>
              <a:rPr lang="en-US" sz="2800" dirty="0" smtClean="0"/>
              <a:t>Signatures</a:t>
            </a:r>
          </a:p>
          <a:p>
            <a:pPr lvl="1"/>
            <a:r>
              <a:rPr lang="en-US" dirty="0" smtClean="0"/>
              <a:t>The holder and the Responsible Official needs to sign the permit</a:t>
            </a:r>
          </a:p>
          <a:p>
            <a:pPr lvl="1"/>
            <a:r>
              <a:rPr lang="en-US" dirty="0" smtClean="0"/>
              <a:t>Responsible Official is the Ranger or Grasslands or Forest Supervisor</a:t>
            </a:r>
          </a:p>
          <a:p>
            <a:pPr lvl="1"/>
            <a:r>
              <a:rPr lang="en-US" dirty="0" smtClean="0"/>
              <a:t>Responsible Official is NOT the road manager</a:t>
            </a:r>
          </a:p>
          <a:p>
            <a:pPr lvl="1"/>
            <a:endParaRPr lang="en-US" dirty="0"/>
          </a:p>
          <a:p>
            <a:r>
              <a:rPr lang="en-US" sz="2800" dirty="0" smtClean="0"/>
              <a:t>Don’t Forget the Appendices</a:t>
            </a:r>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42</a:t>
            </a:fld>
            <a:endParaRPr lang="en-US" dirty="0"/>
          </a:p>
        </p:txBody>
      </p:sp>
    </p:spTree>
    <p:extLst>
      <p:ext uri="{BB962C8B-B14F-4D97-AF65-F5344CB8AC3E}">
        <p14:creationId xmlns:p14="http://schemas.microsoft.com/office/powerpoint/2010/main" val="4213080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4953000"/>
            <a:ext cx="8305800" cy="1083013"/>
          </a:xfrm>
        </p:spPr>
        <p:txBody>
          <a:bodyPr>
            <a:normAutofit/>
          </a:bodyPr>
          <a:lstStyle/>
          <a:p>
            <a:r>
              <a:rPr lang="en-US" sz="4400" dirty="0" smtClean="0">
                <a:latin typeface="Cambria" panose="02040503050406030204" pitchFamily="18" charset="0"/>
              </a:rPr>
              <a:t>QUESTIONS</a:t>
            </a:r>
            <a:endParaRPr lang="en-US" sz="4400" dirty="0">
              <a:latin typeface="Cambria" panose="02040503050406030204" pitchFamily="18" charset="0"/>
            </a:endParaRPr>
          </a:p>
        </p:txBody>
      </p:sp>
      <p:sp>
        <p:nvSpPr>
          <p:cNvPr id="2" name="Title 1"/>
          <p:cNvSpPr>
            <a:spLocks noGrp="1"/>
          </p:cNvSpPr>
          <p:nvPr>
            <p:ph type="title"/>
          </p:nvPr>
        </p:nvSpPr>
        <p:spPr>
          <a:xfrm>
            <a:off x="381000" y="3124200"/>
            <a:ext cx="8305800" cy="1143000"/>
          </a:xfrm>
        </p:spPr>
        <p:txBody>
          <a:bodyPr>
            <a:normAutofit fontScale="90000"/>
          </a:bodyPr>
          <a:lstStyle/>
          <a:p>
            <a:r>
              <a:rPr lang="en-US" sz="6600" dirty="0" smtClean="0"/>
              <a:t>Non-Federal Commercial Road Use Permit</a:t>
            </a:r>
            <a:br>
              <a:rPr lang="en-US" sz="6600" dirty="0" smtClean="0"/>
            </a:br>
            <a:r>
              <a:rPr lang="en-US" sz="4800" dirty="0" smtClean="0"/>
              <a:t>FS-7700-41</a:t>
            </a: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43</a:t>
            </a:fld>
            <a:endParaRPr lang="en-US" dirty="0"/>
          </a:p>
        </p:txBody>
      </p:sp>
    </p:spTree>
    <p:extLst>
      <p:ext uri="{BB962C8B-B14F-4D97-AF65-F5344CB8AC3E}">
        <p14:creationId xmlns:p14="http://schemas.microsoft.com/office/powerpoint/2010/main" val="88684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defRPr/>
            </a:pPr>
            <a:r>
              <a:rPr lang="en-US" sz="4400" dirty="0"/>
              <a:t>FS-7700-48 </a:t>
            </a:r>
            <a:br>
              <a:rPr lang="en-US" sz="4400" dirty="0"/>
            </a:br>
            <a:r>
              <a:rPr lang="en-US" sz="3200" dirty="0"/>
              <a:t>Permit for Use of Roads, Trails, or Areas Restricted by Regulation or Order</a:t>
            </a:r>
          </a:p>
        </p:txBody>
      </p:sp>
      <p:sp>
        <p:nvSpPr>
          <p:cNvPr id="3" name="Content Placeholder 2"/>
          <p:cNvSpPr>
            <a:spLocks noGrp="1"/>
          </p:cNvSpPr>
          <p:nvPr>
            <p:ph idx="1"/>
          </p:nvPr>
        </p:nvSpPr>
        <p:spPr>
          <a:xfrm>
            <a:off x="533400" y="2057400"/>
            <a:ext cx="4114800" cy="4343400"/>
          </a:xfrm>
        </p:spPr>
        <p:txBody>
          <a:bodyPr>
            <a:normAutofit lnSpcReduction="10000"/>
          </a:bodyPr>
          <a:lstStyle/>
          <a:p>
            <a:r>
              <a:rPr lang="en-US" dirty="0" smtClean="0"/>
              <a:t>Most flexible of the Road Use Permits available for use</a:t>
            </a:r>
          </a:p>
          <a:p>
            <a:r>
              <a:rPr lang="en-US" dirty="0" smtClean="0"/>
              <a:t>Can be used for more than just roads</a:t>
            </a:r>
          </a:p>
          <a:p>
            <a:pPr lvl="1"/>
            <a:r>
              <a:rPr lang="en-US" dirty="0" smtClean="0"/>
              <a:t>Minor amounts of non-federal commercial </a:t>
            </a:r>
            <a:r>
              <a:rPr lang="en-US" dirty="0"/>
              <a:t>h</a:t>
            </a:r>
            <a:r>
              <a:rPr lang="en-US" dirty="0" smtClean="0"/>
              <a:t>aul</a:t>
            </a:r>
          </a:p>
          <a:p>
            <a:pPr lvl="1"/>
            <a:r>
              <a:rPr lang="en-US" dirty="0" smtClean="0"/>
              <a:t>Access roads not on the MVUM</a:t>
            </a:r>
          </a:p>
          <a:p>
            <a:pPr lvl="1"/>
            <a:r>
              <a:rPr lang="en-US" dirty="0" smtClean="0"/>
              <a:t>Road Maintenance or Snow Plowing</a:t>
            </a:r>
          </a:p>
          <a:p>
            <a:pPr lvl="1"/>
            <a:r>
              <a:rPr lang="en-US" dirty="0" smtClean="0"/>
              <a:t>Access roads or areas closed by order</a:t>
            </a:r>
          </a:p>
          <a:p>
            <a:pPr lvl="1"/>
            <a:r>
              <a:rPr lang="en-US" dirty="0" smtClean="0"/>
              <a:t>Oversized/Overweight</a:t>
            </a:r>
          </a:p>
          <a:p>
            <a:pPr lvl="1"/>
            <a:r>
              <a:rPr lang="en-US" dirty="0" smtClean="0"/>
              <a:t>Other uses</a:t>
            </a:r>
          </a:p>
          <a:p>
            <a:endParaRPr lang="en-US" dirty="0" smtClean="0"/>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752600"/>
            <a:ext cx="3650673" cy="4724400"/>
          </a:xfrm>
          <a:prstGeom prst="rect">
            <a:avLst/>
          </a:prstGeom>
        </p:spPr>
      </p:pic>
      <p:sp>
        <p:nvSpPr>
          <p:cNvPr id="4" name="Date Placeholder 3"/>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44</a:t>
            </a:fld>
            <a:endParaRPr lang="en-US" dirty="0"/>
          </a:p>
        </p:txBody>
      </p:sp>
    </p:spTree>
    <p:extLst>
      <p:ext uri="{BB962C8B-B14F-4D97-AF65-F5344CB8AC3E}">
        <p14:creationId xmlns:p14="http://schemas.microsoft.com/office/powerpoint/2010/main" val="3165035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sz="4000" dirty="0" smtClean="0"/>
              <a:t>FS-7700-48</a:t>
            </a:r>
            <a:r>
              <a:rPr lang="en-US" dirty="0" smtClean="0"/>
              <a:t/>
            </a:r>
            <a:br>
              <a:rPr lang="en-US" dirty="0" smtClean="0"/>
            </a:br>
            <a:r>
              <a:rPr lang="en-US" dirty="0" smtClean="0"/>
              <a:t>Permit Administration</a:t>
            </a:r>
          </a:p>
        </p:txBody>
      </p:sp>
      <p:sp>
        <p:nvSpPr>
          <p:cNvPr id="29699" name="Rectangle 3"/>
          <p:cNvSpPr>
            <a:spLocks noGrp="1" noChangeArrowheads="1"/>
          </p:cNvSpPr>
          <p:nvPr>
            <p:ph idx="1"/>
          </p:nvPr>
        </p:nvSpPr>
        <p:spPr>
          <a:xfrm>
            <a:off x="457200" y="1752600"/>
            <a:ext cx="8229600" cy="4373563"/>
          </a:xfrm>
        </p:spPr>
        <p:txBody>
          <a:bodyPr>
            <a:normAutofit/>
          </a:bodyPr>
          <a:lstStyle/>
          <a:p>
            <a:pPr eaLnBrk="1" hangingPunct="1">
              <a:defRPr/>
            </a:pPr>
            <a:r>
              <a:rPr lang="en-US" sz="2800" dirty="0" smtClean="0"/>
              <a:t>Like Administering a Small Contract-Make a project folder</a:t>
            </a:r>
          </a:p>
          <a:p>
            <a:pPr eaLnBrk="1" hangingPunct="1">
              <a:defRPr/>
            </a:pPr>
            <a:r>
              <a:rPr lang="en-US" sz="2800" dirty="0" smtClean="0"/>
              <a:t>Plans, Specs, Appendices, Permit, Cost Estimates must be in folder</a:t>
            </a:r>
          </a:p>
          <a:p>
            <a:pPr eaLnBrk="1" hangingPunct="1">
              <a:defRPr/>
            </a:pPr>
            <a:r>
              <a:rPr lang="en-US" sz="2800" dirty="0" smtClean="0"/>
              <a:t>Use Records, Billings, and Statement of Account, Reconciliation of account in Project Folder</a:t>
            </a:r>
          </a:p>
          <a:p>
            <a:pPr eaLnBrk="1" hangingPunct="1">
              <a:defRPr/>
            </a:pPr>
            <a:r>
              <a:rPr lang="en-US" sz="2800" dirty="0" smtClean="0"/>
              <a:t>All correspondence between FS and Permittee</a:t>
            </a:r>
          </a:p>
          <a:p>
            <a:pPr eaLnBrk="1" hangingPunct="1">
              <a:defRPr/>
            </a:pPr>
            <a:r>
              <a:rPr lang="en-US" sz="2800" dirty="0" smtClean="0"/>
              <a:t>Copy of NEPA if applicable.</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45</a:t>
            </a:fld>
            <a:endParaRPr lang="en-US" dirty="0"/>
          </a:p>
        </p:txBody>
      </p:sp>
    </p:spTree>
    <p:extLst>
      <p:ext uri="{BB962C8B-B14F-4D97-AF65-F5344CB8AC3E}">
        <p14:creationId xmlns:p14="http://schemas.microsoft.com/office/powerpoint/2010/main" val="2444772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Get to know the </a:t>
            </a:r>
            <a:r>
              <a:rPr lang="en-US" sz="4000" dirty="0" smtClean="0"/>
              <a:t>7700-48</a:t>
            </a:r>
            <a:endParaRPr lang="en-US" sz="40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46</a:t>
            </a:fld>
            <a:endParaRPr lang="en-US"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6543" t="20039" r="2149" b="66759"/>
          <a:stretch/>
        </p:blipFill>
        <p:spPr bwMode="auto">
          <a:xfrm>
            <a:off x="304800" y="1600200"/>
            <a:ext cx="8309960" cy="147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7"/>
          <p:cNvSpPr>
            <a:spLocks noGrp="1"/>
          </p:cNvSpPr>
          <p:nvPr>
            <p:ph idx="1"/>
          </p:nvPr>
        </p:nvSpPr>
        <p:spPr>
          <a:xfrm>
            <a:off x="304800" y="3505200"/>
            <a:ext cx="8305800" cy="2316163"/>
          </a:xfrm>
        </p:spPr>
        <p:txBody>
          <a:bodyPr/>
          <a:lstStyle/>
          <a:p>
            <a:r>
              <a:rPr lang="en-US" sz="2800" dirty="0" smtClean="0"/>
              <a:t>Who</a:t>
            </a:r>
          </a:p>
          <a:p>
            <a:pPr lvl="1"/>
            <a:r>
              <a:rPr lang="en-US" sz="2400" dirty="0" smtClean="0"/>
              <a:t>Information needs to be kept current</a:t>
            </a:r>
          </a:p>
          <a:p>
            <a:r>
              <a:rPr lang="en-US" sz="2800" dirty="0" smtClean="0"/>
              <a:t>Unit information</a:t>
            </a:r>
          </a:p>
          <a:p>
            <a:endParaRPr lang="en-US" dirty="0"/>
          </a:p>
        </p:txBody>
      </p:sp>
    </p:spTree>
    <p:extLst>
      <p:ext uri="{BB962C8B-B14F-4D97-AF65-F5344CB8AC3E}">
        <p14:creationId xmlns:p14="http://schemas.microsoft.com/office/powerpoint/2010/main" val="3501976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Get to know the </a:t>
            </a:r>
            <a:r>
              <a:rPr lang="en-US" sz="4000" dirty="0" smtClean="0"/>
              <a:t>7700-48</a:t>
            </a:r>
            <a:endParaRPr lang="en-US" sz="40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47</a:t>
            </a:fld>
            <a:endParaRPr lang="en-US"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6543" t="32994" r="2149" b="53769"/>
          <a:stretch/>
        </p:blipFill>
        <p:spPr bwMode="auto">
          <a:xfrm>
            <a:off x="413073" y="1295400"/>
            <a:ext cx="8218309" cy="146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413073" y="2895600"/>
            <a:ext cx="8305800" cy="3352800"/>
          </a:xfrm>
        </p:spPr>
        <p:txBody>
          <a:bodyPr>
            <a:noAutofit/>
          </a:bodyPr>
          <a:lstStyle/>
          <a:p>
            <a:r>
              <a:rPr lang="en-US" sz="2800" dirty="0" smtClean="0"/>
              <a:t>Where </a:t>
            </a:r>
          </a:p>
          <a:p>
            <a:pPr lvl="1"/>
            <a:r>
              <a:rPr lang="en-US" sz="2400" dirty="0" smtClean="0"/>
              <a:t>Attach a map if appropriate</a:t>
            </a:r>
          </a:p>
          <a:p>
            <a:r>
              <a:rPr lang="en-US" sz="2800" dirty="0" smtClean="0"/>
              <a:t>When</a:t>
            </a:r>
          </a:p>
          <a:p>
            <a:pPr lvl="1"/>
            <a:r>
              <a:rPr lang="en-US" sz="2400" dirty="0" smtClean="0"/>
              <a:t>When are they allowed to be on the road</a:t>
            </a:r>
          </a:p>
          <a:p>
            <a:r>
              <a:rPr lang="en-US" sz="2800" dirty="0" smtClean="0"/>
              <a:t>What</a:t>
            </a:r>
          </a:p>
          <a:p>
            <a:pPr lvl="1"/>
            <a:r>
              <a:rPr lang="en-US" sz="2400" dirty="0" smtClean="0"/>
              <a:t>What type of vehicles are going to be on the road</a:t>
            </a:r>
          </a:p>
          <a:p>
            <a:pPr lvl="1"/>
            <a:r>
              <a:rPr lang="en-US" sz="2400" dirty="0" smtClean="0"/>
              <a:t>How many vehicles</a:t>
            </a:r>
          </a:p>
        </p:txBody>
      </p:sp>
    </p:spTree>
    <p:extLst>
      <p:ext uri="{BB962C8B-B14F-4D97-AF65-F5344CB8AC3E}">
        <p14:creationId xmlns:p14="http://schemas.microsoft.com/office/powerpoint/2010/main" val="3604740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Get to know the </a:t>
            </a:r>
            <a:r>
              <a:rPr lang="en-US" sz="4000" dirty="0" smtClean="0"/>
              <a:t>7700-48</a:t>
            </a:r>
            <a:endParaRPr lang="en-US" sz="40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48</a:t>
            </a:fld>
            <a:endParaRPr lang="en-US"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6543" t="45437" r="2149" b="41113"/>
          <a:stretch/>
        </p:blipFill>
        <p:spPr bwMode="auto">
          <a:xfrm>
            <a:off x="353291" y="1371600"/>
            <a:ext cx="8458200" cy="15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467591" y="3200400"/>
            <a:ext cx="8229600" cy="1600200"/>
          </a:xfrm>
        </p:spPr>
        <p:txBody>
          <a:bodyPr>
            <a:normAutofit/>
          </a:bodyPr>
          <a:lstStyle/>
          <a:p>
            <a:r>
              <a:rPr lang="en-US" sz="3200" dirty="0" smtClean="0"/>
              <a:t>What are you giving them a permit to do</a:t>
            </a:r>
          </a:p>
          <a:p>
            <a:pPr lvl="1"/>
            <a:r>
              <a:rPr lang="en-US" sz="2400" dirty="0"/>
              <a:t>M</a:t>
            </a:r>
            <a:r>
              <a:rPr lang="en-US" sz="2400" dirty="0" smtClean="0"/>
              <a:t>ight </a:t>
            </a:r>
            <a:r>
              <a:rPr lang="en-US" sz="2400" dirty="0"/>
              <a:t>not </a:t>
            </a:r>
            <a:r>
              <a:rPr lang="en-US" sz="2400" dirty="0" smtClean="0"/>
              <a:t>include </a:t>
            </a:r>
            <a:r>
              <a:rPr lang="en-US" sz="2400" dirty="0"/>
              <a:t>everything asked for on the application</a:t>
            </a:r>
          </a:p>
        </p:txBody>
      </p:sp>
    </p:spTree>
    <p:extLst>
      <p:ext uri="{BB962C8B-B14F-4D97-AF65-F5344CB8AC3E}">
        <p14:creationId xmlns:p14="http://schemas.microsoft.com/office/powerpoint/2010/main" val="2540962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Get to know the </a:t>
            </a:r>
            <a:r>
              <a:rPr lang="en-US" sz="4000" dirty="0" smtClean="0"/>
              <a:t>7700-48</a:t>
            </a:r>
            <a:endParaRPr lang="en-US" sz="40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49</a:t>
            </a:fld>
            <a:endParaRPr lang="en-US"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6543" t="57129" r="2149" b="5782"/>
          <a:stretch/>
        </p:blipFill>
        <p:spPr bwMode="auto">
          <a:xfrm>
            <a:off x="1489364" y="1143000"/>
            <a:ext cx="6043612"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457200" y="4343400"/>
            <a:ext cx="8382000" cy="1968500"/>
          </a:xfrm>
        </p:spPr>
        <p:txBody>
          <a:bodyPr>
            <a:normAutofit lnSpcReduction="10000"/>
          </a:bodyPr>
          <a:lstStyle/>
          <a:p>
            <a:r>
              <a:rPr lang="en-US" dirty="0" smtClean="0"/>
              <a:t>Restrictions and conditions that apply to this permit</a:t>
            </a:r>
          </a:p>
          <a:p>
            <a:r>
              <a:rPr lang="en-US" dirty="0" smtClean="0"/>
              <a:t>List of appendices</a:t>
            </a:r>
          </a:p>
          <a:p>
            <a:pPr lvl="1"/>
            <a:r>
              <a:rPr lang="en-US" dirty="0" smtClean="0"/>
              <a:t>Maintenance requirements</a:t>
            </a:r>
          </a:p>
          <a:p>
            <a:pPr lvl="1"/>
            <a:r>
              <a:rPr lang="en-US" dirty="0" smtClean="0"/>
              <a:t>Traffic Control</a:t>
            </a:r>
          </a:p>
          <a:p>
            <a:pPr lvl="1"/>
            <a:r>
              <a:rPr lang="en-US" dirty="0" smtClean="0"/>
              <a:t>Other</a:t>
            </a:r>
          </a:p>
          <a:p>
            <a:endParaRPr lang="en-US" dirty="0"/>
          </a:p>
        </p:txBody>
      </p:sp>
    </p:spTree>
    <p:extLst>
      <p:ext uri="{BB962C8B-B14F-4D97-AF65-F5344CB8AC3E}">
        <p14:creationId xmlns:p14="http://schemas.microsoft.com/office/powerpoint/2010/main" val="306232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000" dirty="0" smtClean="0"/>
              <a:t>How do I know what type of permit to choose?</a:t>
            </a:r>
            <a:endParaRPr lang="en-US" sz="3000" dirty="0"/>
          </a:p>
        </p:txBody>
      </p:sp>
      <p:sp>
        <p:nvSpPr>
          <p:cNvPr id="4" name="Rectangle 3"/>
          <p:cNvSpPr txBox="1">
            <a:spLocks noChangeArrowheads="1"/>
          </p:cNvSpPr>
          <p:nvPr/>
        </p:nvSpPr>
        <p:spPr>
          <a:xfrm>
            <a:off x="381000" y="1474694"/>
            <a:ext cx="4337482" cy="484990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defRPr/>
            </a:pPr>
            <a:r>
              <a:rPr lang="en-US" dirty="0" smtClean="0"/>
              <a:t>What is the need requested?</a:t>
            </a:r>
          </a:p>
          <a:p>
            <a:pPr lvl="1">
              <a:defRPr/>
            </a:pPr>
            <a:r>
              <a:rPr lang="en-US" dirty="0" smtClean="0"/>
              <a:t>Application </a:t>
            </a:r>
            <a:r>
              <a:rPr lang="en-US" dirty="0"/>
              <a:t>for Permit for use of Roads, Trails, or Areas Restricted by Regulation or Order FS </a:t>
            </a:r>
            <a:r>
              <a:rPr lang="en-US" dirty="0" smtClean="0"/>
              <a:t>7700-40</a:t>
            </a:r>
          </a:p>
          <a:p>
            <a:pPr marL="365760" lvl="1" indent="0">
              <a:buNone/>
              <a:defRPr/>
            </a:pPr>
            <a:endParaRPr lang="en-US" dirty="0" smtClean="0"/>
          </a:p>
          <a:p>
            <a:pPr lvl="1">
              <a:defRPr/>
            </a:pPr>
            <a:r>
              <a:rPr lang="en-US" dirty="0" smtClean="0"/>
              <a:t>Application for Transportation and Utility Systems and Facilities of Federal Lands SF 299</a:t>
            </a:r>
          </a:p>
          <a:p>
            <a:pPr>
              <a:defRPr/>
            </a:pPr>
            <a:endParaRPr lang="en-US" dirty="0"/>
          </a:p>
          <a:p>
            <a:pPr>
              <a:lnSpc>
                <a:spcPct val="80000"/>
              </a:lnSpc>
              <a:defRPr/>
            </a:pPr>
            <a:r>
              <a:rPr lang="en-US" dirty="0" smtClean="0"/>
              <a:t>Ask Questions of the Applicant</a:t>
            </a:r>
          </a:p>
          <a:p>
            <a:pPr>
              <a:lnSpc>
                <a:spcPct val="80000"/>
              </a:lnSpc>
              <a:defRPr/>
            </a:pPr>
            <a:endParaRPr lang="en-US" dirty="0" smtClean="0"/>
          </a:p>
          <a:p>
            <a:pPr>
              <a:lnSpc>
                <a:spcPct val="80000"/>
              </a:lnSpc>
              <a:defRPr/>
            </a:pPr>
            <a:r>
              <a:rPr lang="en-US" dirty="0" smtClean="0"/>
              <a:t>Know what your Options Are</a:t>
            </a:r>
          </a:p>
        </p:txBody>
      </p:sp>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5</a:t>
            </a:fld>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961" t="14941" r="5078" b="4007"/>
          <a:stretch/>
        </p:blipFill>
        <p:spPr bwMode="auto">
          <a:xfrm>
            <a:off x="5029200" y="1295400"/>
            <a:ext cx="2533507" cy="326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427" y="2590800"/>
            <a:ext cx="2611582" cy="3379694"/>
          </a:xfrm>
          <a:prstGeom prst="rect">
            <a:avLst/>
          </a:prstGeom>
        </p:spPr>
      </p:pic>
    </p:spTree>
    <p:extLst>
      <p:ext uri="{BB962C8B-B14F-4D97-AF65-F5344CB8AC3E}">
        <p14:creationId xmlns:p14="http://schemas.microsoft.com/office/powerpoint/2010/main" val="2953993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Get to know the </a:t>
            </a:r>
            <a:r>
              <a:rPr lang="en-US" sz="4000" dirty="0" smtClean="0"/>
              <a:t>7700-48</a:t>
            </a:r>
            <a:endParaRPr lang="en-US" sz="40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91440" indent="0">
              <a:buNone/>
            </a:pPr>
            <a:r>
              <a:rPr lang="en-US" sz="3700" dirty="0" smtClean="0"/>
              <a:t>Pick Clause 4</a:t>
            </a:r>
          </a:p>
          <a:p>
            <a:pPr marL="0" indent="0">
              <a:buNone/>
            </a:pPr>
            <a:r>
              <a:rPr lang="en-US" sz="2100" dirty="0"/>
              <a:t>Restricted by </a:t>
            </a:r>
            <a:r>
              <a:rPr lang="en-US" sz="2100" dirty="0" smtClean="0"/>
              <a:t>regulation or order</a:t>
            </a:r>
            <a:endParaRPr lang="en-US" sz="2100" dirty="0"/>
          </a:p>
          <a:p>
            <a:r>
              <a:rPr lang="en-US" sz="2100" dirty="0" smtClean="0"/>
              <a:t>4</a:t>
            </a:r>
            <a:r>
              <a:rPr lang="en-US" sz="2100" dirty="0"/>
              <a:t>.  This permit is a federal license that constitutes written authorization for the holder to be on National Forest System roads, on National Forest System trails, or in areas on National Forest System lands that are closed or restricted by regulation or order.  This permit does not constitute a contract or lease for purposes of the Contract Disputes Act, 41 U.S.C. 601; does not convey any interest in real property; and may not be used as collateral for a loan.</a:t>
            </a:r>
          </a:p>
          <a:p>
            <a:pPr marL="0" indent="0">
              <a:buNone/>
            </a:pPr>
            <a:endParaRPr lang="en-US" sz="2100" dirty="0"/>
          </a:p>
          <a:p>
            <a:pPr marL="0" indent="0">
              <a:buNone/>
            </a:pPr>
            <a:r>
              <a:rPr lang="en-US" sz="2100" dirty="0" smtClean="0"/>
              <a:t>Restricted by MVUM</a:t>
            </a:r>
          </a:p>
          <a:p>
            <a:r>
              <a:rPr lang="en-US" sz="2100" dirty="0" smtClean="0"/>
              <a:t>4</a:t>
            </a:r>
            <a:r>
              <a:rPr lang="en-US" sz="2100" dirty="0"/>
              <a:t>.  This permit is a federal license that constitutes written authorization for motor vehicle use by the holder on undesignated National Forest System roads, undesignated National Forest System trails, or in undesignated areas on National Forest System lands per </a:t>
            </a:r>
            <a:r>
              <a:rPr lang="en-US" sz="2100" dirty="0" smtClean="0"/>
              <a:t>36 </a:t>
            </a:r>
            <a:r>
              <a:rPr lang="en-US" sz="2100" dirty="0"/>
              <a:t>CFR 212.51(a)(8) and 261.13(h).  This permit does not constitute a contract or lease for purposes of the Contract Disputes Act, </a:t>
            </a:r>
            <a:r>
              <a:rPr lang="en-US" sz="2100" dirty="0" smtClean="0"/>
              <a:t>41 </a:t>
            </a:r>
            <a:r>
              <a:rPr lang="en-US" sz="2100" dirty="0"/>
              <a:t>U.S.C. 601; does not convey any interest in real property; and may not be used as collateral for a loan.</a:t>
            </a:r>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50</a:t>
            </a:fld>
            <a:endParaRPr lang="en-US" dirty="0"/>
          </a:p>
        </p:txBody>
      </p:sp>
    </p:spTree>
    <p:extLst>
      <p:ext uri="{BB962C8B-B14F-4D97-AF65-F5344CB8AC3E}">
        <p14:creationId xmlns:p14="http://schemas.microsoft.com/office/powerpoint/2010/main" val="560653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rmAutofit/>
          </a:bodyPr>
          <a:lstStyle/>
          <a:p>
            <a:r>
              <a:rPr lang="en-US" sz="4000" dirty="0"/>
              <a:t>Get to know the </a:t>
            </a:r>
            <a:r>
              <a:rPr lang="en-US" sz="4000" dirty="0" smtClean="0"/>
              <a:t>7700-48</a:t>
            </a:r>
            <a:endParaRPr lang="en-US" dirty="0"/>
          </a:p>
        </p:txBody>
      </p:sp>
      <p:sp>
        <p:nvSpPr>
          <p:cNvPr id="3" name="Content Placeholder 2"/>
          <p:cNvSpPr>
            <a:spLocks noGrp="1"/>
          </p:cNvSpPr>
          <p:nvPr>
            <p:ph idx="1"/>
          </p:nvPr>
        </p:nvSpPr>
        <p:spPr>
          <a:xfrm>
            <a:off x="457200" y="1143000"/>
            <a:ext cx="8229600" cy="4648201"/>
          </a:xfrm>
        </p:spPr>
        <p:txBody>
          <a:bodyPr>
            <a:normAutofit lnSpcReduction="10000"/>
          </a:bodyPr>
          <a:lstStyle/>
          <a:p>
            <a:r>
              <a:rPr lang="en-US" sz="2800" dirty="0" smtClean="0"/>
              <a:t>Carry a copy of the permit in the vehicle</a:t>
            </a:r>
          </a:p>
          <a:p>
            <a:r>
              <a:rPr lang="en-US" sz="2800" dirty="0" smtClean="0"/>
              <a:t>Non-Exclusive Use</a:t>
            </a:r>
          </a:p>
          <a:p>
            <a:pPr lvl="1"/>
            <a:r>
              <a:rPr lang="en-US" sz="2400" dirty="0" smtClean="0"/>
              <a:t>Just because you have a permit does not mean you can restrict access</a:t>
            </a:r>
          </a:p>
          <a:p>
            <a:r>
              <a:rPr lang="en-US" sz="2800" dirty="0" smtClean="0"/>
              <a:t>Insurance requirements are the same as the 7700-41</a:t>
            </a:r>
          </a:p>
          <a:p>
            <a:r>
              <a:rPr lang="en-US" sz="2800" dirty="0" smtClean="0"/>
              <a:t>Assignability</a:t>
            </a:r>
          </a:p>
          <a:p>
            <a:pPr lvl="1"/>
            <a:r>
              <a:rPr lang="en-US" sz="2400" dirty="0"/>
              <a:t>Not </a:t>
            </a:r>
            <a:r>
              <a:rPr lang="en-US" sz="2400" dirty="0" smtClean="0"/>
              <a:t>transferable</a:t>
            </a:r>
          </a:p>
          <a:p>
            <a:r>
              <a:rPr lang="en-US" sz="2800" dirty="0"/>
              <a:t>Renewal</a:t>
            </a:r>
          </a:p>
          <a:p>
            <a:pPr lvl="1"/>
            <a:r>
              <a:rPr lang="en-US" sz="2400" dirty="0"/>
              <a:t>Not Automatic</a:t>
            </a:r>
          </a:p>
          <a:p>
            <a:pPr lvl="1"/>
            <a:r>
              <a:rPr lang="en-US" sz="2400" dirty="0"/>
              <a:t>Holder needs to Re-apply prior to </a:t>
            </a:r>
            <a:r>
              <a:rPr lang="en-US" sz="2400" dirty="0" smtClean="0"/>
              <a:t>expiration</a:t>
            </a:r>
            <a:endParaRPr lang="en-US" sz="2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51</a:t>
            </a:fld>
            <a:endParaRPr lang="en-US" dirty="0"/>
          </a:p>
        </p:txBody>
      </p:sp>
    </p:spTree>
    <p:extLst>
      <p:ext uri="{BB962C8B-B14F-4D97-AF65-F5344CB8AC3E}">
        <p14:creationId xmlns:p14="http://schemas.microsoft.com/office/powerpoint/2010/main" val="1341139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4953000"/>
            <a:ext cx="8305800" cy="1083013"/>
          </a:xfrm>
        </p:spPr>
        <p:txBody>
          <a:bodyPr>
            <a:normAutofit/>
          </a:bodyPr>
          <a:lstStyle/>
          <a:p>
            <a:r>
              <a:rPr lang="en-US" sz="4400" dirty="0" smtClean="0">
                <a:latin typeface="Cambria" panose="02040503050406030204" pitchFamily="18" charset="0"/>
              </a:rPr>
              <a:t>QUESTIONS</a:t>
            </a:r>
            <a:endParaRPr lang="en-US" sz="4400" dirty="0">
              <a:latin typeface="Cambria" panose="02040503050406030204" pitchFamily="18" charset="0"/>
            </a:endParaRPr>
          </a:p>
        </p:txBody>
      </p:sp>
      <p:sp>
        <p:nvSpPr>
          <p:cNvPr id="2" name="Title 1"/>
          <p:cNvSpPr>
            <a:spLocks noGrp="1"/>
          </p:cNvSpPr>
          <p:nvPr>
            <p:ph type="title"/>
          </p:nvPr>
        </p:nvSpPr>
        <p:spPr>
          <a:xfrm>
            <a:off x="381000" y="3124200"/>
            <a:ext cx="8305800" cy="1143000"/>
          </a:xfrm>
        </p:spPr>
        <p:txBody>
          <a:bodyPr>
            <a:normAutofit fontScale="90000"/>
          </a:bodyPr>
          <a:lstStyle/>
          <a:p>
            <a:r>
              <a:rPr lang="en-US" sz="6600" dirty="0"/>
              <a:t>Permit for Use of Roads, Trails, or Areas Restricted by Regulation or Order</a:t>
            </a:r>
            <a:r>
              <a:rPr lang="en-US" sz="6600" dirty="0" smtClean="0"/>
              <a:t/>
            </a:r>
            <a:br>
              <a:rPr lang="en-US" sz="6600" dirty="0" smtClean="0"/>
            </a:br>
            <a:r>
              <a:rPr lang="en-US" sz="4800" dirty="0" smtClean="0"/>
              <a:t>FS-7700-48</a:t>
            </a: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52</a:t>
            </a:fld>
            <a:endParaRPr lang="en-US" dirty="0"/>
          </a:p>
        </p:txBody>
      </p:sp>
    </p:spTree>
    <p:extLst>
      <p:ext uri="{BB962C8B-B14F-4D97-AF65-F5344CB8AC3E}">
        <p14:creationId xmlns:p14="http://schemas.microsoft.com/office/powerpoint/2010/main" val="150777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 I use a 7700-41 vs. 7700-48 for</a:t>
            </a:r>
            <a:br>
              <a:rPr lang="en-US" dirty="0" smtClean="0"/>
            </a:br>
            <a:r>
              <a:rPr lang="en-US" dirty="0" smtClean="0"/>
              <a:t>Non-federal Commercial Haul?</a:t>
            </a:r>
            <a:endParaRPr lang="en-US" dirty="0"/>
          </a:p>
        </p:txBody>
      </p:sp>
      <p:sp>
        <p:nvSpPr>
          <p:cNvPr id="4" name="Text Placeholder 3"/>
          <p:cNvSpPr>
            <a:spLocks noGrp="1"/>
          </p:cNvSpPr>
          <p:nvPr>
            <p:ph type="body" idx="1"/>
          </p:nvPr>
        </p:nvSpPr>
        <p:spPr/>
        <p:txBody>
          <a:bodyPr/>
          <a:lstStyle/>
          <a:p>
            <a:r>
              <a:rPr lang="en-US" dirty="0" smtClean="0"/>
              <a:t>7700-41</a:t>
            </a:r>
            <a:endParaRPr lang="en-US" dirty="0"/>
          </a:p>
        </p:txBody>
      </p:sp>
      <p:sp>
        <p:nvSpPr>
          <p:cNvPr id="5" name="Content Placeholder 4"/>
          <p:cNvSpPr>
            <a:spLocks noGrp="1"/>
          </p:cNvSpPr>
          <p:nvPr>
            <p:ph sz="half" idx="2"/>
          </p:nvPr>
        </p:nvSpPr>
        <p:spPr/>
        <p:txBody>
          <a:bodyPr>
            <a:normAutofit/>
          </a:bodyPr>
          <a:lstStyle/>
          <a:p>
            <a:r>
              <a:rPr lang="en-US" dirty="0" smtClean="0"/>
              <a:t>Longer term (1-5 years)</a:t>
            </a:r>
          </a:p>
          <a:p>
            <a:r>
              <a:rPr lang="en-US" dirty="0" smtClean="0"/>
              <a:t>Multiple loads</a:t>
            </a:r>
          </a:p>
          <a:p>
            <a:r>
              <a:rPr lang="en-US" dirty="0" smtClean="0"/>
              <a:t>Cost Recovery</a:t>
            </a:r>
          </a:p>
          <a:p>
            <a:pPr lvl="1"/>
            <a:r>
              <a:rPr lang="en-US" dirty="0" smtClean="0"/>
              <a:t>Reconstruction</a:t>
            </a:r>
          </a:p>
          <a:p>
            <a:pPr lvl="1"/>
            <a:r>
              <a:rPr lang="en-US" dirty="0" smtClean="0"/>
              <a:t>Commensurate Share</a:t>
            </a:r>
          </a:p>
          <a:p>
            <a:pPr lvl="1"/>
            <a:r>
              <a:rPr lang="en-US" dirty="0" smtClean="0"/>
              <a:t>Investment Share</a:t>
            </a:r>
          </a:p>
          <a:p>
            <a:r>
              <a:rPr lang="en-US" dirty="0" smtClean="0"/>
              <a:t>Performance bonding</a:t>
            </a:r>
          </a:p>
          <a:p>
            <a:r>
              <a:rPr lang="en-US" dirty="0" smtClean="0"/>
              <a:t>More stringent </a:t>
            </a:r>
            <a:r>
              <a:rPr lang="en-US" dirty="0"/>
              <a:t>i</a:t>
            </a:r>
            <a:r>
              <a:rPr lang="en-US" dirty="0" smtClean="0"/>
              <a:t>nsurance requirements</a:t>
            </a:r>
          </a:p>
        </p:txBody>
      </p:sp>
      <p:sp>
        <p:nvSpPr>
          <p:cNvPr id="6" name="Text Placeholder 5"/>
          <p:cNvSpPr>
            <a:spLocks noGrp="1"/>
          </p:cNvSpPr>
          <p:nvPr>
            <p:ph type="body" sz="quarter" idx="3"/>
          </p:nvPr>
        </p:nvSpPr>
        <p:spPr/>
        <p:txBody>
          <a:bodyPr/>
          <a:lstStyle/>
          <a:p>
            <a:r>
              <a:rPr lang="en-US" dirty="0" smtClean="0"/>
              <a:t>7700-48</a:t>
            </a:r>
            <a:endParaRPr lang="en-US" dirty="0"/>
          </a:p>
        </p:txBody>
      </p:sp>
      <p:sp>
        <p:nvSpPr>
          <p:cNvPr id="7" name="Content Placeholder 6"/>
          <p:cNvSpPr>
            <a:spLocks noGrp="1"/>
          </p:cNvSpPr>
          <p:nvPr>
            <p:ph sz="quarter" idx="4"/>
          </p:nvPr>
        </p:nvSpPr>
        <p:spPr/>
        <p:txBody>
          <a:bodyPr/>
          <a:lstStyle/>
          <a:p>
            <a:r>
              <a:rPr lang="en-US" dirty="0" smtClean="0"/>
              <a:t>Shorter term or “one off” </a:t>
            </a:r>
          </a:p>
          <a:p>
            <a:r>
              <a:rPr lang="en-US" dirty="0" smtClean="0"/>
              <a:t>Small number of loads</a:t>
            </a:r>
          </a:p>
          <a:p>
            <a:r>
              <a:rPr lang="en-US" dirty="0" smtClean="0"/>
              <a:t>Minimal Maintenance</a:t>
            </a:r>
          </a:p>
          <a:p>
            <a:r>
              <a:rPr lang="en-US" dirty="0" smtClean="0"/>
              <a:t>Low Risk</a:t>
            </a:r>
          </a:p>
          <a:p>
            <a:pPr lvl="1"/>
            <a:r>
              <a:rPr lang="en-US" dirty="0" smtClean="0"/>
              <a:t>Environmental Damage</a:t>
            </a:r>
          </a:p>
          <a:p>
            <a:pPr lvl="1"/>
            <a:r>
              <a:rPr lang="en-US" dirty="0" smtClean="0"/>
              <a:t>Public</a:t>
            </a:r>
          </a:p>
          <a:p>
            <a:endParaRPr lang="en-US" dirty="0" smtClean="0"/>
          </a:p>
          <a:p>
            <a:endParaRPr lang="en-US" dirty="0"/>
          </a:p>
        </p:txBody>
      </p:sp>
      <p:sp>
        <p:nvSpPr>
          <p:cNvPr id="8" name="Date Placeholder 7"/>
          <p:cNvSpPr>
            <a:spLocks noGrp="1"/>
          </p:cNvSpPr>
          <p:nvPr>
            <p:ph type="dt" sz="half" idx="10"/>
          </p:nvPr>
        </p:nvSpPr>
        <p:spPr/>
        <p:txBody>
          <a:bodyPr/>
          <a:lstStyle/>
          <a:p>
            <a:r>
              <a:rPr lang="en-US" dirty="0" smtClean="0"/>
              <a:t>4/14/2015</a:t>
            </a:r>
            <a:endParaRPr lang="en-US" dirty="0"/>
          </a:p>
        </p:txBody>
      </p:sp>
      <p:sp>
        <p:nvSpPr>
          <p:cNvPr id="9" name="Footer Placeholder 8"/>
          <p:cNvSpPr>
            <a:spLocks noGrp="1"/>
          </p:cNvSpPr>
          <p:nvPr>
            <p:ph type="ftr" sz="quarter" idx="11"/>
          </p:nvPr>
        </p:nvSpPr>
        <p:spPr/>
        <p:txBody>
          <a:bodyPr/>
          <a:lstStyle/>
          <a:p>
            <a:r>
              <a:rPr lang="en-US" dirty="0" smtClean="0"/>
              <a:t>Choosing a Road Permit</a:t>
            </a:r>
            <a:endParaRPr lang="en-US" dirty="0"/>
          </a:p>
        </p:txBody>
      </p:sp>
      <p:sp>
        <p:nvSpPr>
          <p:cNvPr id="10" name="Slide Number Placeholder 9"/>
          <p:cNvSpPr>
            <a:spLocks noGrp="1"/>
          </p:cNvSpPr>
          <p:nvPr>
            <p:ph type="sldNum" sz="quarter" idx="12"/>
          </p:nvPr>
        </p:nvSpPr>
        <p:spPr/>
        <p:txBody>
          <a:bodyPr/>
          <a:lstStyle/>
          <a:p>
            <a:fld id="{2AF0A19C-5EE6-4F23-8BE7-F7E8A13CE63B}" type="slidenum">
              <a:rPr lang="en-US" smtClean="0"/>
              <a:t>53</a:t>
            </a:fld>
            <a:endParaRPr lang="en-US" dirty="0"/>
          </a:p>
        </p:txBody>
      </p:sp>
    </p:spTree>
    <p:extLst>
      <p:ext uri="{BB962C8B-B14F-4D97-AF65-F5344CB8AC3E}">
        <p14:creationId xmlns:p14="http://schemas.microsoft.com/office/powerpoint/2010/main" val="20350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4000" dirty="0" smtClean="0"/>
              <a:t>When can I just write an Authorization Letter?</a:t>
            </a:r>
            <a:endParaRPr lang="en-US" sz="4000" dirty="0"/>
          </a:p>
        </p:txBody>
      </p:sp>
      <p:sp>
        <p:nvSpPr>
          <p:cNvPr id="3" name="Content Placeholder 2"/>
          <p:cNvSpPr>
            <a:spLocks noGrp="1"/>
          </p:cNvSpPr>
          <p:nvPr>
            <p:ph idx="1"/>
          </p:nvPr>
        </p:nvSpPr>
        <p:spPr>
          <a:xfrm>
            <a:off x="457200" y="2133600"/>
            <a:ext cx="8229600" cy="4191000"/>
          </a:xfrm>
        </p:spPr>
        <p:txBody>
          <a:bodyPr>
            <a:normAutofit/>
          </a:bodyPr>
          <a:lstStyle/>
          <a:p>
            <a:r>
              <a:rPr lang="en-US" sz="2800" dirty="0" smtClean="0"/>
              <a:t>Does this involve </a:t>
            </a:r>
            <a:r>
              <a:rPr lang="en-US" sz="2800" dirty="0"/>
              <a:t>a small number of </a:t>
            </a:r>
            <a:r>
              <a:rPr lang="en-US" sz="2800" dirty="0" smtClean="0"/>
              <a:t>trips? </a:t>
            </a:r>
            <a:endParaRPr lang="en-US" sz="2800" dirty="0"/>
          </a:p>
          <a:p>
            <a:r>
              <a:rPr lang="en-US" sz="2800" dirty="0" smtClean="0"/>
              <a:t>Does the cost </a:t>
            </a:r>
            <a:r>
              <a:rPr lang="en-US" sz="2800" dirty="0"/>
              <a:t>of issuing a form </a:t>
            </a:r>
            <a:r>
              <a:rPr lang="en-US" sz="2800" dirty="0" smtClean="0"/>
              <a:t>FS-7700-41or 7700-48 to </a:t>
            </a:r>
            <a:r>
              <a:rPr lang="en-US" sz="2800" dirty="0"/>
              <a:t>authorize the commercial haul exceed the value of potential cost recovery </a:t>
            </a:r>
            <a:r>
              <a:rPr lang="en-US" sz="2800" dirty="0" smtClean="0"/>
              <a:t>and </a:t>
            </a:r>
            <a:r>
              <a:rPr lang="en-US" sz="2800" dirty="0"/>
              <a:t>investment </a:t>
            </a:r>
            <a:r>
              <a:rPr lang="en-US" sz="2800" dirty="0" smtClean="0"/>
              <a:t>sharing (if appropriate)?</a:t>
            </a:r>
            <a:endParaRPr lang="en-US" sz="2800" dirty="0"/>
          </a:p>
          <a:p>
            <a:r>
              <a:rPr lang="en-US" sz="2800" dirty="0" smtClean="0"/>
              <a:t>Are the </a:t>
            </a:r>
            <a:r>
              <a:rPr lang="en-US" sz="2800" dirty="0"/>
              <a:t>risks of road or resource damage involved in authorizing the commercial hauling </a:t>
            </a:r>
            <a:r>
              <a:rPr lang="en-US" sz="2800" dirty="0" smtClean="0"/>
              <a:t>minimal?  </a:t>
            </a:r>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54</a:t>
            </a:fld>
            <a:endParaRPr lang="en-US" dirty="0"/>
          </a:p>
        </p:txBody>
      </p:sp>
    </p:spTree>
    <p:extLst>
      <p:ext uri="{BB962C8B-B14F-4D97-AF65-F5344CB8AC3E}">
        <p14:creationId xmlns:p14="http://schemas.microsoft.com/office/powerpoint/2010/main" val="683171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When can I just write an Authorization Letter?</a:t>
            </a:r>
            <a:endParaRPr lang="en-US" sz="3200" dirty="0"/>
          </a:p>
        </p:txBody>
      </p:sp>
      <p:sp>
        <p:nvSpPr>
          <p:cNvPr id="3" name="Content Placeholder 2"/>
          <p:cNvSpPr>
            <a:spLocks noGrp="1"/>
          </p:cNvSpPr>
          <p:nvPr>
            <p:ph idx="1"/>
          </p:nvPr>
        </p:nvSpPr>
        <p:spPr>
          <a:xfrm>
            <a:off x="457200" y="1143000"/>
            <a:ext cx="8229600" cy="5181600"/>
          </a:xfrm>
        </p:spPr>
        <p:txBody>
          <a:bodyPr>
            <a:normAutofit/>
          </a:bodyPr>
          <a:lstStyle/>
          <a:p>
            <a:pPr marL="91440" indent="0">
              <a:buNone/>
            </a:pPr>
            <a:endParaRPr lang="en-US" sz="2800" dirty="0" smtClean="0"/>
          </a:p>
          <a:p>
            <a:pPr marL="91440" indent="0">
              <a:buNone/>
            </a:pPr>
            <a:r>
              <a:rPr lang="en-US" sz="2800" dirty="0" smtClean="0"/>
              <a:t>If </a:t>
            </a:r>
            <a:r>
              <a:rPr lang="en-US" sz="2800" dirty="0"/>
              <a:t>the answer to </a:t>
            </a:r>
            <a:r>
              <a:rPr lang="en-US" sz="2800" u="sng" dirty="0"/>
              <a:t>ALL</a:t>
            </a:r>
            <a:r>
              <a:rPr lang="en-US" sz="2800" dirty="0"/>
              <a:t> of those questions is YES then:</a:t>
            </a:r>
          </a:p>
          <a:p>
            <a:pPr marL="0" indent="0" algn="ctr">
              <a:buNone/>
            </a:pPr>
            <a:endParaRPr lang="en-US" dirty="0"/>
          </a:p>
          <a:p>
            <a:r>
              <a:rPr lang="en-US" dirty="0"/>
              <a:t>A letter signed by the responsible official may be issued to authorize the commercial </a:t>
            </a:r>
            <a:r>
              <a:rPr lang="en-US" dirty="0" smtClean="0"/>
              <a:t>hauling</a:t>
            </a:r>
            <a:endParaRPr lang="en-US" dirty="0"/>
          </a:p>
          <a:p>
            <a:pPr marL="0" indent="0">
              <a:buNone/>
            </a:pPr>
            <a:endParaRPr lang="en-US" dirty="0" smtClean="0"/>
          </a:p>
          <a:p>
            <a:pPr marL="0" indent="0">
              <a:buNone/>
            </a:pPr>
            <a:r>
              <a:rPr lang="en-US" dirty="0" smtClean="0"/>
              <a:t>Reference: FSM 7731.17</a:t>
            </a:r>
            <a:endParaRPr lang="en-US"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55</a:t>
            </a:fld>
            <a:endParaRPr lang="en-US" dirty="0"/>
          </a:p>
        </p:txBody>
      </p:sp>
    </p:spTree>
    <p:extLst>
      <p:ext uri="{BB962C8B-B14F-4D97-AF65-F5344CB8AC3E}">
        <p14:creationId xmlns:p14="http://schemas.microsoft.com/office/powerpoint/2010/main" val="38935463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sz="4000" dirty="0" smtClean="0"/>
              <a:t>Incidental Commercial Use…</a:t>
            </a:r>
            <a:br>
              <a:rPr lang="en-US" sz="4000" dirty="0" smtClean="0"/>
            </a:br>
            <a:r>
              <a:rPr lang="en-US" dirty="0"/>
              <a:t>B</a:t>
            </a:r>
            <a:r>
              <a:rPr lang="en-US" dirty="0" smtClean="0"/>
              <a:t>uild you own tool…</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sz="2800" dirty="0" smtClean="0"/>
              <a:t>Consider a local order that allows exemptions for incidental use</a:t>
            </a:r>
          </a:p>
          <a:p>
            <a:pPr lvl="1"/>
            <a:r>
              <a:rPr lang="en-US" sz="2400" dirty="0" smtClean="0"/>
              <a:t>“The occasional delivery of fuel, food, and other necessary supplies, or provision of services”</a:t>
            </a:r>
            <a:endParaRPr lang="en-US" sz="2400" dirty="0"/>
          </a:p>
          <a:p>
            <a:r>
              <a:rPr lang="en-US" sz="2800" dirty="0"/>
              <a:t>Where is the Line? </a:t>
            </a:r>
          </a:p>
          <a:p>
            <a:pPr lvl="1"/>
            <a:r>
              <a:rPr lang="en-US" sz="2400" dirty="0" smtClean="0"/>
              <a:t>Line Officer Discretion</a:t>
            </a:r>
            <a:endParaRPr lang="en-US" sz="2400" dirty="0"/>
          </a:p>
          <a:p>
            <a:r>
              <a:rPr lang="en-US" sz="2800" dirty="0" smtClean="0"/>
              <a:t>Work closely with Law Enforcement</a:t>
            </a:r>
            <a:endParaRPr lang="en-US" sz="28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56</a:t>
            </a:fld>
            <a:endParaRPr lang="en-US" dirty="0"/>
          </a:p>
        </p:txBody>
      </p:sp>
    </p:spTree>
    <p:extLst>
      <p:ext uri="{BB962C8B-B14F-4D97-AF65-F5344CB8AC3E}">
        <p14:creationId xmlns:p14="http://schemas.microsoft.com/office/powerpoint/2010/main" val="3475185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Oversized and Overweight Permits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57</a:t>
            </a:fld>
            <a:endParaRPr lang="en-US" dirty="0"/>
          </a:p>
        </p:txBody>
      </p:sp>
    </p:spTree>
    <p:extLst>
      <p:ext uri="{BB962C8B-B14F-4D97-AF65-F5344CB8AC3E}">
        <p14:creationId xmlns:p14="http://schemas.microsoft.com/office/powerpoint/2010/main" val="1795161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7813"/>
            <a:ext cx="8229600" cy="1322387"/>
          </a:xfrm>
        </p:spPr>
        <p:txBody>
          <a:bodyPr/>
          <a:lstStyle/>
          <a:p>
            <a:pPr>
              <a:defRPr/>
            </a:pPr>
            <a:r>
              <a:rPr lang="en-US" dirty="0" smtClean="0"/>
              <a:t>Oversized </a:t>
            </a:r>
            <a:r>
              <a:rPr lang="en-US" dirty="0"/>
              <a:t>and </a:t>
            </a:r>
            <a:r>
              <a:rPr lang="en-US" dirty="0" smtClean="0"/>
              <a:t>Overweight </a:t>
            </a:r>
            <a:r>
              <a:rPr lang="en-US" dirty="0"/>
              <a:t>Permits</a:t>
            </a:r>
            <a:r>
              <a:rPr lang="en-US" dirty="0" smtClean="0"/>
              <a:t/>
            </a:r>
            <a:br>
              <a:rPr lang="en-US" dirty="0" smtClean="0"/>
            </a:br>
            <a:endParaRPr lang="en-US" dirty="0" smtClean="0"/>
          </a:p>
        </p:txBody>
      </p:sp>
      <p:sp>
        <p:nvSpPr>
          <p:cNvPr id="97283" name="Rectangle 3"/>
          <p:cNvSpPr>
            <a:spLocks noGrp="1" noChangeArrowheads="1"/>
          </p:cNvSpPr>
          <p:nvPr>
            <p:ph type="body" idx="1"/>
          </p:nvPr>
        </p:nvSpPr>
        <p:spPr>
          <a:xfrm>
            <a:off x="457200" y="1524000"/>
            <a:ext cx="8229600" cy="4606925"/>
          </a:xfrm>
        </p:spPr>
        <p:txBody>
          <a:bodyPr>
            <a:normAutofit/>
          </a:bodyPr>
          <a:lstStyle/>
          <a:p>
            <a:pPr>
              <a:defRPr/>
            </a:pPr>
            <a:r>
              <a:rPr lang="en-US" sz="3200" dirty="0" smtClean="0"/>
              <a:t>Should be applied for using the 7700-40 and 7700-40b</a:t>
            </a:r>
          </a:p>
          <a:p>
            <a:pPr>
              <a:defRPr/>
            </a:pPr>
            <a:r>
              <a:rPr lang="en-US" sz="3200" dirty="0" smtClean="0"/>
              <a:t>Should be issued separately from any Commercial Use Permits</a:t>
            </a:r>
          </a:p>
          <a:p>
            <a:pPr>
              <a:defRPr/>
            </a:pPr>
            <a:r>
              <a:rPr lang="en-US" altLang="en-US" sz="3200" dirty="0" smtClean="0"/>
              <a:t>Do </a:t>
            </a:r>
            <a:r>
              <a:rPr lang="en-US" altLang="en-US" sz="3200" dirty="0"/>
              <a:t>not use a long-term permit to preserve or guarantee oversized rights for future use, conditions </a:t>
            </a:r>
            <a:r>
              <a:rPr lang="en-US" altLang="en-US" sz="3200" dirty="0" smtClean="0"/>
              <a:t>change</a:t>
            </a:r>
          </a:p>
          <a:p>
            <a:pPr>
              <a:defRPr/>
            </a:pPr>
            <a:endParaRPr lang="en-US" sz="3200" dirty="0" smtClean="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58</a:t>
            </a:fld>
            <a:endParaRPr lang="en-US" dirty="0"/>
          </a:p>
        </p:txBody>
      </p:sp>
    </p:spTree>
    <p:extLst>
      <p:ext uri="{BB962C8B-B14F-4D97-AF65-F5344CB8AC3E}">
        <p14:creationId xmlns:p14="http://schemas.microsoft.com/office/powerpoint/2010/main" val="787243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913030"/>
          </a:xfrm>
        </p:spPr>
        <p:txBody>
          <a:bodyPr>
            <a:normAutofit/>
          </a:bodyPr>
          <a:lstStyle/>
          <a:p>
            <a:pPr marL="0" indent="0" algn="ctr">
              <a:buFont typeface="Wingdings" pitchFamily="2" charset="2"/>
              <a:buNone/>
              <a:defRPr/>
            </a:pPr>
            <a:r>
              <a:rPr lang="en-US" sz="3200" dirty="0" smtClean="0"/>
              <a:t>FS 7700-0040b Oversize Vehicle Attachment</a:t>
            </a:r>
            <a:endParaRPr lang="en-US" sz="3200" dirty="0"/>
          </a:p>
        </p:txBody>
      </p:sp>
      <p:graphicFrame>
        <p:nvGraphicFramePr>
          <p:cNvPr id="28675" name="Object 7"/>
          <p:cNvGraphicFramePr>
            <a:graphicFrameLocks noChangeAspect="1"/>
          </p:cNvGraphicFramePr>
          <p:nvPr>
            <p:extLst>
              <p:ext uri="{D42A27DB-BD31-4B8C-83A1-F6EECF244321}">
                <p14:modId xmlns:p14="http://schemas.microsoft.com/office/powerpoint/2010/main" val="2419491524"/>
              </p:ext>
            </p:extLst>
          </p:nvPr>
        </p:nvGraphicFramePr>
        <p:xfrm>
          <a:off x="850772" y="1388079"/>
          <a:ext cx="3074065" cy="3978672"/>
        </p:xfrm>
        <a:graphic>
          <a:graphicData uri="http://schemas.openxmlformats.org/presentationml/2006/ole">
            <mc:AlternateContent xmlns:mc="http://schemas.openxmlformats.org/markup-compatibility/2006">
              <mc:Choice xmlns:v="urn:schemas-microsoft-com:vml" Requires="v">
                <p:oleObj spid="_x0000_s2089" name="Acrobat Document" r:id="rId4" imgW="5829006" imgH="7543506" progId="Acrobat.Document.11">
                  <p:embed/>
                </p:oleObj>
              </mc:Choice>
              <mc:Fallback>
                <p:oleObj name="Acrobat Document" r:id="rId4" imgW="5829006" imgH="7543506"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72" y="1388079"/>
                        <a:ext cx="3074065" cy="3978672"/>
                      </a:xfrm>
                      <a:prstGeom prst="rect">
                        <a:avLst/>
                      </a:prstGeom>
                      <a:noFill/>
                      <a:ln>
                        <a:noFill/>
                      </a:ln>
                      <a:extLst/>
                    </p:spPr>
                  </p:pic>
                </p:oleObj>
              </mc:Fallback>
            </mc:AlternateContent>
          </a:graphicData>
        </a:graphic>
      </p:graphicFrame>
      <p:sp>
        <p:nvSpPr>
          <p:cNvPr id="10" name="Content Placeholder 2"/>
          <p:cNvSpPr txBox="1">
            <a:spLocks/>
          </p:cNvSpPr>
          <p:nvPr/>
        </p:nvSpPr>
        <p:spPr bwMode="auto">
          <a:xfrm>
            <a:off x="4168124" y="3385551"/>
            <a:ext cx="762000" cy="60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9pPr>
          </a:lstStyle>
          <a:p>
            <a:pPr marL="0" indent="0" algn="ctr">
              <a:buFont typeface="Wingdings" pitchFamily="2" charset="2"/>
              <a:buNone/>
              <a:defRPr/>
            </a:pPr>
            <a:r>
              <a:rPr lang="en-US" sz="2400" dirty="0" smtClean="0"/>
              <a:t>or</a:t>
            </a:r>
            <a:endParaRPr lang="en-US" sz="2400" dirty="0"/>
          </a:p>
        </p:txBody>
      </p:sp>
      <p:pic>
        <p:nvPicPr>
          <p:cNvPr id="28677" name="Picture 12" descr="http://img.docstoccdn.com/thumb/orig/674817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0124" y="1404351"/>
            <a:ext cx="306344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18343515">
            <a:off x="4167710" y="3163235"/>
            <a:ext cx="4685385" cy="523220"/>
          </a:xfrm>
          <a:prstGeom prst="rect">
            <a:avLst/>
          </a:prstGeom>
          <a:noFill/>
        </p:spPr>
        <p:txBody>
          <a:bodyPr wrap="none">
            <a:spAutoFit/>
          </a:bodyPr>
          <a:lstStyle/>
          <a:p>
            <a:pPr algn="ctr">
              <a:defRPr/>
            </a:pP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Example State Application</a:t>
            </a:r>
          </a:p>
        </p:txBody>
      </p:sp>
      <p:sp>
        <p:nvSpPr>
          <p:cNvPr id="2" name="Rectangle 1"/>
          <p:cNvSpPr/>
          <p:nvPr/>
        </p:nvSpPr>
        <p:spPr>
          <a:xfrm>
            <a:off x="632741" y="5791200"/>
            <a:ext cx="7832766" cy="646331"/>
          </a:xfrm>
          <a:prstGeom prst="rect">
            <a:avLst/>
          </a:prstGeom>
        </p:spPr>
        <p:txBody>
          <a:bodyPr wrap="square">
            <a:spAutoFit/>
          </a:bodyPr>
          <a:lstStyle/>
          <a:p>
            <a:r>
              <a:rPr lang="en-US" dirty="0"/>
              <a:t>A State </a:t>
            </a:r>
            <a:r>
              <a:rPr lang="en-US" dirty="0" smtClean="0"/>
              <a:t>Overweight permit </a:t>
            </a:r>
            <a:r>
              <a:rPr lang="en-US" dirty="0"/>
              <a:t>application is also acceptable to use providing it has all of the information needed on page one of the </a:t>
            </a:r>
            <a:r>
              <a:rPr lang="en-US" dirty="0" smtClean="0"/>
              <a:t>FS-7700-0040b</a:t>
            </a:r>
            <a:endParaRPr lang="en-US" dirty="0"/>
          </a:p>
        </p:txBody>
      </p:sp>
      <p:sp>
        <p:nvSpPr>
          <p:cNvPr id="5" name="Date Placeholder 4"/>
          <p:cNvSpPr>
            <a:spLocks noGrp="1"/>
          </p:cNvSpPr>
          <p:nvPr>
            <p:ph type="dt" sz="half" idx="10"/>
          </p:nvPr>
        </p:nvSpPr>
        <p:spPr/>
        <p:txBody>
          <a:bodyPr/>
          <a:lstStyle/>
          <a:p>
            <a:r>
              <a:rPr lang="en-US" dirty="0" smtClean="0"/>
              <a:t>4/14/2015</a:t>
            </a:r>
            <a:endParaRPr lang="en-US" dirty="0"/>
          </a:p>
        </p:txBody>
      </p:sp>
      <p:sp>
        <p:nvSpPr>
          <p:cNvPr id="6" name="Footer Placeholder 5"/>
          <p:cNvSpPr>
            <a:spLocks noGrp="1"/>
          </p:cNvSpPr>
          <p:nvPr>
            <p:ph type="ftr" sz="quarter" idx="11"/>
          </p:nvPr>
        </p:nvSpPr>
        <p:spPr/>
        <p:txBody>
          <a:bodyPr/>
          <a:lstStyle/>
          <a:p>
            <a:r>
              <a:rPr lang="en-US" dirty="0" smtClean="0"/>
              <a:t>Choosing a Road Permit</a:t>
            </a:r>
            <a:endParaRPr lang="en-US" dirty="0"/>
          </a:p>
        </p:txBody>
      </p:sp>
      <p:sp>
        <p:nvSpPr>
          <p:cNvPr id="7" name="Slide Number Placeholder 6"/>
          <p:cNvSpPr>
            <a:spLocks noGrp="1"/>
          </p:cNvSpPr>
          <p:nvPr>
            <p:ph type="sldNum" sz="quarter" idx="12"/>
          </p:nvPr>
        </p:nvSpPr>
        <p:spPr/>
        <p:txBody>
          <a:bodyPr/>
          <a:lstStyle/>
          <a:p>
            <a:fld id="{2AF0A19C-5EE6-4F23-8BE7-F7E8A13CE63B}" type="slidenum">
              <a:rPr lang="en-US" smtClean="0"/>
              <a:t>59</a:t>
            </a:fld>
            <a:endParaRPr lang="en-US" dirty="0"/>
          </a:p>
        </p:txBody>
      </p:sp>
    </p:spTree>
    <p:extLst>
      <p:ext uri="{BB962C8B-B14F-4D97-AF65-F5344CB8AC3E}">
        <p14:creationId xmlns:p14="http://schemas.microsoft.com/office/powerpoint/2010/main" val="62862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457200" y="347663"/>
            <a:ext cx="8229600" cy="1481137"/>
          </a:xfrm>
        </p:spPr>
        <p:txBody>
          <a:bodyPr>
            <a:normAutofit/>
          </a:bodyPr>
          <a:lstStyle/>
          <a:p>
            <a:pPr eaLnBrk="1" hangingPunct="1">
              <a:defRPr/>
            </a:pPr>
            <a:r>
              <a:rPr lang="en-US" dirty="0" smtClean="0"/>
              <a:t>Types of Roads Special Use Permits and Authorizations Generated by Lands</a:t>
            </a:r>
          </a:p>
        </p:txBody>
      </p:sp>
      <p:sp>
        <p:nvSpPr>
          <p:cNvPr id="6" name="Rectangle 5"/>
          <p:cNvSpPr txBox="1">
            <a:spLocks noChangeArrowheads="1"/>
          </p:cNvSpPr>
          <p:nvPr/>
        </p:nvSpPr>
        <p:spPr bwMode="auto">
          <a:xfrm>
            <a:off x="0" y="3048000"/>
            <a:ext cx="33051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FS-2400-4c</a:t>
            </a:r>
          </a:p>
          <a:p>
            <a:pPr>
              <a:defRPr/>
            </a:pPr>
            <a:r>
              <a:rPr lang="en-US" sz="1800" dirty="0">
                <a:solidFill>
                  <a:srgbClr val="FFFFFF"/>
                </a:solidFill>
                <a:effectLst/>
              </a:rPr>
              <a:t>Private Road Special Use Permit</a:t>
            </a:r>
          </a:p>
        </p:txBody>
      </p:sp>
      <p:sp>
        <p:nvSpPr>
          <p:cNvPr id="7" name="Rectangle 5"/>
          <p:cNvSpPr>
            <a:spLocks noGrp="1" noChangeArrowheads="1"/>
          </p:cNvSpPr>
          <p:nvPr>
            <p:ph type="subTitle" idx="1"/>
          </p:nvPr>
        </p:nvSpPr>
        <p:spPr>
          <a:xfrm>
            <a:off x="0" y="1981200"/>
            <a:ext cx="3305175" cy="1376363"/>
          </a:xfrm>
        </p:spPr>
        <p:txBody>
          <a:bodyPr/>
          <a:lstStyle/>
          <a:p>
            <a:pPr algn="ctr" eaLnBrk="1" hangingPunct="1">
              <a:defRPr/>
            </a:pPr>
            <a:r>
              <a:rPr lang="en-US" sz="2800" dirty="0" smtClean="0">
                <a:solidFill>
                  <a:schemeClr val="tx1"/>
                </a:solidFill>
                <a:effectLst>
                  <a:outerShdw blurRad="38100" dist="38100" dir="2700000" algn="tl">
                    <a:srgbClr val="000000"/>
                  </a:outerShdw>
                </a:effectLst>
              </a:rPr>
              <a:t>FS-2700-4b </a:t>
            </a:r>
            <a:endParaRPr lang="en-US" sz="2800" dirty="0">
              <a:solidFill>
                <a:schemeClr val="tx1"/>
              </a:solidFill>
              <a:effectLst>
                <a:outerShdw blurRad="38100" dist="38100" dir="2700000" algn="tl">
                  <a:srgbClr val="000000"/>
                </a:outerShdw>
              </a:effectLst>
            </a:endParaRPr>
          </a:p>
          <a:p>
            <a:pPr algn="ctr" eaLnBrk="1" hangingPunct="1">
              <a:defRPr/>
            </a:pPr>
            <a:r>
              <a:rPr lang="en-US" sz="1800" dirty="0" smtClean="0"/>
              <a:t>Forest Road Special Use Permit</a:t>
            </a:r>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a:t>
            </a:fld>
            <a:endParaRPr lang="en-US" dirty="0"/>
          </a:p>
        </p:txBody>
      </p:sp>
      <p:sp>
        <p:nvSpPr>
          <p:cNvPr id="11" name="Rectangle 5"/>
          <p:cNvSpPr txBox="1">
            <a:spLocks noChangeArrowheads="1"/>
          </p:cNvSpPr>
          <p:nvPr/>
        </p:nvSpPr>
        <p:spPr bwMode="auto">
          <a:xfrm>
            <a:off x="0" y="4114800"/>
            <a:ext cx="33051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FRTA and FLPMA</a:t>
            </a:r>
          </a:p>
          <a:p>
            <a:pPr>
              <a:defRPr/>
            </a:pPr>
            <a:r>
              <a:rPr lang="en-US" sz="1800" dirty="0" smtClean="0">
                <a:solidFill>
                  <a:srgbClr val="FFFFFF"/>
                </a:solidFill>
                <a:effectLst/>
              </a:rPr>
              <a:t>Easements</a:t>
            </a:r>
            <a:endParaRPr lang="en-US" sz="1800" dirty="0">
              <a:solidFill>
                <a:srgbClr val="FFFFFF"/>
              </a:solidFill>
              <a:effectLs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494" y="2047696"/>
            <a:ext cx="2667477" cy="2000608"/>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450"/>
          <a:stretch/>
        </p:blipFill>
        <p:spPr>
          <a:xfrm>
            <a:off x="3685789" y="3149455"/>
            <a:ext cx="2697520" cy="18585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4235556"/>
            <a:ext cx="2701290" cy="1906163"/>
          </a:xfrm>
          <a:prstGeom prst="rect">
            <a:avLst/>
          </a:prstGeom>
        </p:spPr>
      </p:pic>
    </p:spTree>
    <p:extLst>
      <p:ext uri="{BB962C8B-B14F-4D97-AF65-F5344CB8AC3E}">
        <p14:creationId xmlns:p14="http://schemas.microsoft.com/office/powerpoint/2010/main" val="1541865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Oversized and Overweight Permits</a:t>
            </a:r>
            <a:endParaRPr lang="en-US" dirty="0"/>
          </a:p>
        </p:txBody>
      </p:sp>
      <p:sp>
        <p:nvSpPr>
          <p:cNvPr id="3" name="Content Placeholder 2"/>
          <p:cNvSpPr>
            <a:spLocks noGrp="1"/>
          </p:cNvSpPr>
          <p:nvPr>
            <p:ph idx="1"/>
          </p:nvPr>
        </p:nvSpPr>
        <p:spPr/>
        <p:txBody>
          <a:bodyPr/>
          <a:lstStyle/>
          <a:p>
            <a:pPr>
              <a:defRPr/>
            </a:pPr>
            <a:r>
              <a:rPr lang="en-US" sz="3600" dirty="0"/>
              <a:t>Required for loads :</a:t>
            </a:r>
          </a:p>
          <a:p>
            <a:pPr lvl="1">
              <a:defRPr/>
            </a:pPr>
            <a:r>
              <a:rPr lang="en-US" sz="3200" dirty="0"/>
              <a:t>Exceeding State Law</a:t>
            </a:r>
          </a:p>
          <a:p>
            <a:pPr lvl="1">
              <a:defRPr/>
            </a:pPr>
            <a:r>
              <a:rPr lang="en-US" sz="3200" dirty="0"/>
              <a:t>Exceeding Forest limits established by order</a:t>
            </a:r>
          </a:p>
          <a:p>
            <a:pPr lvl="1">
              <a:defRPr/>
            </a:pPr>
            <a:r>
              <a:rPr lang="en-US" sz="3200" dirty="0"/>
              <a:t>Exceeding posted limits on bridges or other structures</a:t>
            </a:r>
          </a:p>
          <a:p>
            <a:endParaRPr lang="en-US"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60</a:t>
            </a:fld>
            <a:endParaRPr lang="en-US" dirty="0"/>
          </a:p>
        </p:txBody>
      </p:sp>
    </p:spTree>
    <p:extLst>
      <p:ext uri="{BB962C8B-B14F-4D97-AF65-F5344CB8AC3E}">
        <p14:creationId xmlns:p14="http://schemas.microsoft.com/office/powerpoint/2010/main" val="2705382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dirty="0" smtClean="0"/>
              <a:t>Bridge Overweight Permits</a:t>
            </a:r>
            <a:endParaRPr lang="en-US" dirty="0"/>
          </a:p>
        </p:txBody>
      </p:sp>
      <p:sp>
        <p:nvSpPr>
          <p:cNvPr id="3" name="Content Placeholder 2"/>
          <p:cNvSpPr>
            <a:spLocks noGrp="1"/>
          </p:cNvSpPr>
          <p:nvPr>
            <p:ph idx="1"/>
          </p:nvPr>
        </p:nvSpPr>
        <p:spPr>
          <a:xfrm>
            <a:off x="457200" y="1600200"/>
            <a:ext cx="4572000" cy="4530725"/>
          </a:xfrm>
        </p:spPr>
        <p:txBody>
          <a:bodyPr/>
          <a:lstStyle/>
          <a:p>
            <a:pPr>
              <a:defRPr/>
            </a:pPr>
            <a:r>
              <a:rPr lang="en-US" sz="2800" dirty="0" smtClean="0"/>
              <a:t>Issue separately from other permits</a:t>
            </a:r>
          </a:p>
          <a:p>
            <a:pPr>
              <a:defRPr/>
            </a:pPr>
            <a:r>
              <a:rPr lang="en-US" sz="2800" dirty="0" smtClean="0"/>
              <a:t>You can use the FS-7700-48 or a locally developed form</a:t>
            </a:r>
          </a:p>
          <a:p>
            <a:pPr>
              <a:defRPr/>
            </a:pPr>
            <a:r>
              <a:rPr lang="en-US" sz="2800" dirty="0" smtClean="0"/>
              <a:t>Signed by the Forest Supervisor with concurrence of the Bridge Inspection Program Manager</a:t>
            </a:r>
            <a:endParaRPr lang="en-US" sz="2800" dirty="0"/>
          </a:p>
        </p:txBody>
      </p:sp>
      <p:pic>
        <p:nvPicPr>
          <p:cNvPr id="27652" name="Picture 3" descr="Br Overload Permit Form (Rev 011408)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08113"/>
            <a:ext cx="344805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61</a:t>
            </a:fld>
            <a:endParaRPr lang="en-US" dirty="0"/>
          </a:p>
        </p:txBody>
      </p:sp>
    </p:spTree>
    <p:extLst>
      <p:ext uri="{BB962C8B-B14F-4D97-AF65-F5344CB8AC3E}">
        <p14:creationId xmlns:p14="http://schemas.microsoft.com/office/powerpoint/2010/main" val="2349910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on Selection of Permits?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62</a:t>
            </a:fld>
            <a:endParaRPr lang="en-US" dirty="0"/>
          </a:p>
        </p:txBody>
      </p:sp>
    </p:spTree>
    <p:extLst>
      <p:ext uri="{BB962C8B-B14F-4D97-AF65-F5344CB8AC3E}">
        <p14:creationId xmlns:p14="http://schemas.microsoft.com/office/powerpoint/2010/main" val="1576426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4953000"/>
            <a:ext cx="8305800" cy="1083013"/>
          </a:xfrm>
        </p:spPr>
        <p:txBody>
          <a:bodyPr>
            <a:normAutofit/>
          </a:bodyPr>
          <a:lstStyle/>
          <a:p>
            <a:r>
              <a:rPr lang="en-US" sz="4400" dirty="0">
                <a:latin typeface="Cambria" panose="02040503050406030204" pitchFamily="18" charset="0"/>
              </a:rPr>
              <a:t>SCENARIO </a:t>
            </a:r>
            <a:r>
              <a:rPr lang="en-US" sz="4400" dirty="0" smtClean="0">
                <a:latin typeface="Cambria" panose="02040503050406030204" pitchFamily="18" charset="0"/>
              </a:rPr>
              <a:t>TIME</a:t>
            </a:r>
            <a:endParaRPr lang="en-US" sz="4400" dirty="0">
              <a:latin typeface="Cambria" panose="02040503050406030204" pitchFamily="18" charset="0"/>
            </a:endParaRPr>
          </a:p>
        </p:txBody>
      </p:sp>
      <p:sp>
        <p:nvSpPr>
          <p:cNvPr id="2" name="Title 1"/>
          <p:cNvSpPr>
            <a:spLocks noGrp="1"/>
          </p:cNvSpPr>
          <p:nvPr>
            <p:ph type="title"/>
          </p:nvPr>
        </p:nvSpPr>
        <p:spPr>
          <a:xfrm>
            <a:off x="381000" y="1905000"/>
            <a:ext cx="8534400" cy="2362200"/>
          </a:xfrm>
        </p:spPr>
        <p:txBody>
          <a:bodyPr>
            <a:normAutofit fontScale="90000"/>
          </a:bodyPr>
          <a:lstStyle/>
          <a:p>
            <a:r>
              <a:rPr lang="en-US" sz="6600" dirty="0" smtClean="0"/>
              <a:t>What Kind of Engineering Road Use Permit</a:t>
            </a: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63</a:t>
            </a:fld>
            <a:endParaRPr lang="en-US" dirty="0"/>
          </a:p>
        </p:txBody>
      </p:sp>
    </p:spTree>
    <p:extLst>
      <p:ext uri="{BB962C8B-B14F-4D97-AF65-F5344CB8AC3E}">
        <p14:creationId xmlns:p14="http://schemas.microsoft.com/office/powerpoint/2010/main" val="247975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1</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64</a:t>
            </a:fld>
            <a:endParaRPr lang="en-US" dirty="0"/>
          </a:p>
        </p:txBody>
      </p:sp>
      <p:sp>
        <p:nvSpPr>
          <p:cNvPr id="6" name="Rectangle 5"/>
          <p:cNvSpPr/>
          <p:nvPr/>
        </p:nvSpPr>
        <p:spPr>
          <a:xfrm>
            <a:off x="484909" y="1981200"/>
            <a:ext cx="8305800" cy="2677656"/>
          </a:xfrm>
          <a:prstGeom prst="rect">
            <a:avLst/>
          </a:prstGeom>
        </p:spPr>
        <p:txBody>
          <a:bodyPr wrap="square">
            <a:spAutoFit/>
          </a:bodyPr>
          <a:lstStyle/>
          <a:p>
            <a:r>
              <a:rPr lang="en-US" sz="2800" dirty="0"/>
              <a:t>A forest user has reserved a group campsite for a wedding.  The NFS road is an objective maintenance level 3 open to the public but is currently operated as a maintenance level 2.  The forest user would like to have the road bladed right before the wedding so the guests can drive their cars to the site. </a:t>
            </a:r>
          </a:p>
        </p:txBody>
      </p:sp>
    </p:spTree>
    <p:extLst>
      <p:ext uri="{BB962C8B-B14F-4D97-AF65-F5344CB8AC3E}">
        <p14:creationId xmlns:p14="http://schemas.microsoft.com/office/powerpoint/2010/main" val="121992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2</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65</a:t>
            </a:fld>
            <a:endParaRPr lang="en-US" dirty="0"/>
          </a:p>
        </p:txBody>
      </p:sp>
      <p:sp>
        <p:nvSpPr>
          <p:cNvPr id="6" name="Rectangle 5"/>
          <p:cNvSpPr/>
          <p:nvPr/>
        </p:nvSpPr>
        <p:spPr>
          <a:xfrm>
            <a:off x="484909" y="1981200"/>
            <a:ext cx="8305800" cy="2246769"/>
          </a:xfrm>
          <a:prstGeom prst="rect">
            <a:avLst/>
          </a:prstGeom>
        </p:spPr>
        <p:txBody>
          <a:bodyPr wrap="square">
            <a:spAutoFit/>
          </a:bodyPr>
          <a:lstStyle/>
          <a:p>
            <a:r>
              <a:rPr lang="en-US" sz="2800" dirty="0"/>
              <a:t>There is a piece of private land that is accessed from a NFS road.  The NFS Road is currently open to the public and is at an objective and operational maintenance level 3. The owner plans to log 10 MBF.  The two truckloads of logs will be hauled to mill over this NFS road.  </a:t>
            </a:r>
          </a:p>
        </p:txBody>
      </p:sp>
    </p:spTree>
    <p:extLst>
      <p:ext uri="{BB962C8B-B14F-4D97-AF65-F5344CB8AC3E}">
        <p14:creationId xmlns:p14="http://schemas.microsoft.com/office/powerpoint/2010/main" val="3825045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3</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66</a:t>
            </a:fld>
            <a:endParaRPr lang="en-US" dirty="0"/>
          </a:p>
        </p:txBody>
      </p:sp>
      <p:sp>
        <p:nvSpPr>
          <p:cNvPr id="6" name="Rectangle 5"/>
          <p:cNvSpPr/>
          <p:nvPr/>
        </p:nvSpPr>
        <p:spPr>
          <a:xfrm>
            <a:off x="484909" y="1981200"/>
            <a:ext cx="8305800" cy="3539430"/>
          </a:xfrm>
          <a:prstGeom prst="rect">
            <a:avLst/>
          </a:prstGeom>
        </p:spPr>
        <p:txBody>
          <a:bodyPr wrap="square">
            <a:spAutoFit/>
          </a:bodyPr>
          <a:lstStyle/>
          <a:p>
            <a:r>
              <a:rPr lang="en-US" sz="2800" dirty="0"/>
              <a:t>A privately owned parcel is accessed by two different NFS roads.  One of the roads is open year road to the public and is the main access to his parcel. The other road has a seasonal closure on it from October 15</a:t>
            </a:r>
            <a:r>
              <a:rPr lang="en-US" sz="2800" baseline="30000" dirty="0"/>
              <a:t>th</a:t>
            </a:r>
            <a:r>
              <a:rPr lang="en-US" sz="2800" dirty="0"/>
              <a:t> to Dec 30</a:t>
            </a:r>
            <a:r>
              <a:rPr lang="en-US" sz="2800" baseline="30000" dirty="0"/>
              <a:t>th</a:t>
            </a:r>
            <a:r>
              <a:rPr lang="en-US" sz="2800" dirty="0"/>
              <a:t>.  The owner needs to access the back side of his property to do some work on an old well in November. The best way to access the well is using the road with the seasonal closure.</a:t>
            </a:r>
          </a:p>
        </p:txBody>
      </p:sp>
    </p:spTree>
    <p:extLst>
      <p:ext uri="{BB962C8B-B14F-4D97-AF65-F5344CB8AC3E}">
        <p14:creationId xmlns:p14="http://schemas.microsoft.com/office/powerpoint/2010/main" val="17648156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5</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67</a:t>
            </a:fld>
            <a:endParaRPr lang="en-US" dirty="0"/>
          </a:p>
        </p:txBody>
      </p:sp>
      <p:sp>
        <p:nvSpPr>
          <p:cNvPr id="6" name="Rectangle 5"/>
          <p:cNvSpPr/>
          <p:nvPr/>
        </p:nvSpPr>
        <p:spPr>
          <a:xfrm>
            <a:off x="484909" y="1981200"/>
            <a:ext cx="8305800" cy="3108543"/>
          </a:xfrm>
          <a:prstGeom prst="rect">
            <a:avLst/>
          </a:prstGeom>
        </p:spPr>
        <p:txBody>
          <a:bodyPr wrap="square">
            <a:spAutoFit/>
          </a:bodyPr>
          <a:lstStyle/>
          <a:p>
            <a:r>
              <a:rPr lang="en-US" sz="2800" dirty="0"/>
              <a:t>A private land owner has a Private Road Special Use Permit on the road accessing his property.  He will be logging several acres over a 5 year period. The estimated timber volume is 100 MBF total. The haul route for all of the volume is on the road with the Private Road Special Use Permit then onto a NFS road before it reaches the county road. </a:t>
            </a:r>
          </a:p>
        </p:txBody>
      </p:sp>
    </p:spTree>
    <p:extLst>
      <p:ext uri="{BB962C8B-B14F-4D97-AF65-F5344CB8AC3E}">
        <p14:creationId xmlns:p14="http://schemas.microsoft.com/office/powerpoint/2010/main" val="4664287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6</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68</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cabin owner is going to build a deck. He is having 1 load of lumber being delivered. The delivery truck will have to use an NFS road.</a:t>
            </a:r>
          </a:p>
        </p:txBody>
      </p:sp>
    </p:spTree>
    <p:extLst>
      <p:ext uri="{BB962C8B-B14F-4D97-AF65-F5344CB8AC3E}">
        <p14:creationId xmlns:p14="http://schemas.microsoft.com/office/powerpoint/2010/main" val="38780530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7</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69</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property owner is building a deluxe cabin. All of the construction materials will be delivered to the property on a NFS road. </a:t>
            </a:r>
          </a:p>
        </p:txBody>
      </p:sp>
    </p:spTree>
    <p:extLst>
      <p:ext uri="{BB962C8B-B14F-4D97-AF65-F5344CB8AC3E}">
        <p14:creationId xmlns:p14="http://schemas.microsoft.com/office/powerpoint/2010/main" val="21854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U.S. Forest Service officer talks with a Jerseydale resident at the CHP road block. Residents coming in were allowed to retrieve belongings provided they promised to leave immediately after doing s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48200"/>
            <a:ext cx="2438400" cy="1619099"/>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http://downtownlalaw.com/wp-content/uploads/2012/06/Log-Truck-Accident-Injury-Lawsuit.jpg"/>
          <p:cNvPicPr>
            <a:picLocks noChangeAspect="1" noChangeArrowheads="1"/>
          </p:cNvPicPr>
          <p:nvPr/>
        </p:nvPicPr>
        <p:blipFill>
          <a:blip r:embed="rId5" cstate="print">
            <a:extLst>
              <a:ext uri="{28A0092B-C50C-407E-A947-70E740481C1C}">
                <a14:useLocalDpi xmlns:a14="http://schemas.microsoft.com/office/drawing/2010/main" val="0"/>
              </a:ext>
            </a:extLst>
          </a:blip>
          <a:srcRect l="-2490" t="29179" r="2490" b="12656"/>
          <a:stretch>
            <a:fillRect/>
          </a:stretch>
        </p:blipFill>
        <p:spPr bwMode="auto">
          <a:xfrm>
            <a:off x="4724400" y="1702321"/>
            <a:ext cx="3610266" cy="159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ctrTitle"/>
          </p:nvPr>
        </p:nvSpPr>
        <p:spPr>
          <a:xfrm>
            <a:off x="457200" y="347663"/>
            <a:ext cx="8229600" cy="990600"/>
          </a:xfrm>
        </p:spPr>
        <p:txBody>
          <a:bodyPr>
            <a:normAutofit fontScale="90000"/>
          </a:bodyPr>
          <a:lstStyle/>
          <a:p>
            <a:pPr eaLnBrk="1" hangingPunct="1">
              <a:defRPr/>
            </a:pPr>
            <a:r>
              <a:rPr lang="en-US" sz="4400" dirty="0" smtClean="0"/>
              <a:t>Types of Road Use Permits Generated by Engineering</a:t>
            </a:r>
          </a:p>
        </p:txBody>
      </p:sp>
      <p:sp>
        <p:nvSpPr>
          <p:cNvPr id="6" name="Rectangle 5"/>
          <p:cNvSpPr txBox="1">
            <a:spLocks noChangeArrowheads="1"/>
          </p:cNvSpPr>
          <p:nvPr/>
        </p:nvSpPr>
        <p:spPr bwMode="auto">
          <a:xfrm>
            <a:off x="685800" y="3352800"/>
            <a:ext cx="3114675" cy="1752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defRPr>
            </a:lvl9pPr>
          </a:lstStyle>
          <a:p>
            <a:pPr>
              <a:defRPr/>
            </a:pPr>
            <a:r>
              <a:rPr lang="en-US" sz="2800" dirty="0" smtClean="0"/>
              <a:t>FS-7700-48</a:t>
            </a:r>
            <a:r>
              <a:rPr lang="en-US" sz="3200" dirty="0" smtClean="0"/>
              <a:t> </a:t>
            </a:r>
          </a:p>
          <a:p>
            <a:pPr>
              <a:defRPr/>
            </a:pPr>
            <a:r>
              <a:rPr lang="en-US" sz="2000" dirty="0" smtClean="0">
                <a:effectLst/>
              </a:rPr>
              <a:t>Permit for Use of Roads, Trails, or Areas Restricted by Regulation or Order</a:t>
            </a:r>
            <a:endParaRPr lang="en-US" sz="2000" dirty="0" smtClean="0"/>
          </a:p>
        </p:txBody>
      </p:sp>
      <p:sp>
        <p:nvSpPr>
          <p:cNvPr id="7" name="Rectangle 5"/>
          <p:cNvSpPr>
            <a:spLocks noGrp="1" noChangeArrowheads="1"/>
          </p:cNvSpPr>
          <p:nvPr>
            <p:ph type="subTitle" idx="1"/>
          </p:nvPr>
        </p:nvSpPr>
        <p:spPr>
          <a:xfrm>
            <a:off x="381000" y="1979396"/>
            <a:ext cx="2722563" cy="1376363"/>
          </a:xfrm>
        </p:spPr>
        <p:txBody>
          <a:bodyPr/>
          <a:lstStyle/>
          <a:p>
            <a:pPr algn="ctr" eaLnBrk="1" hangingPunct="1">
              <a:defRPr/>
            </a:pPr>
            <a:r>
              <a:rPr lang="en-US" sz="2800" dirty="0">
                <a:solidFill>
                  <a:schemeClr val="tx1"/>
                </a:solidFill>
                <a:effectLst>
                  <a:outerShdw blurRad="38100" dist="38100" dir="2700000" algn="tl">
                    <a:srgbClr val="000000"/>
                  </a:outerShdw>
                </a:effectLst>
              </a:rPr>
              <a:t>FS-7700-41 </a:t>
            </a:r>
          </a:p>
          <a:p>
            <a:pPr algn="ctr" eaLnBrk="1" hangingPunct="1">
              <a:defRPr/>
            </a:pPr>
            <a:r>
              <a:rPr lang="en-US" sz="2000" dirty="0" smtClean="0"/>
              <a:t>Non-Federal Commercial </a:t>
            </a:r>
            <a:r>
              <a:rPr lang="en-US" sz="2000" dirty="0"/>
              <a:t>Road </a:t>
            </a:r>
            <a:r>
              <a:rPr lang="en-US" sz="2000" dirty="0" smtClean="0"/>
              <a:t>Use Permit</a:t>
            </a:r>
          </a:p>
          <a:p>
            <a:pPr eaLnBrk="1" hangingPunct="1">
              <a:defRPr/>
            </a:pPr>
            <a:endParaRPr lang="en-US" sz="1800" dirty="0" smtClean="0"/>
          </a:p>
        </p:txBody>
      </p:sp>
      <p:pic>
        <p:nvPicPr>
          <p:cNvPr id="32775" name="Picture 8" descr="http://4.bp.blogspot.com/-GpLvSGcJwDM/ULLqGEj7nxI/AAAAAAAAA4w/NXHhRK7P-XE/s1600/Commercail%2BSnow%2BPlowing%2BContractors%2Bin%2BRhode%2BIslan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161597"/>
            <a:ext cx="3390900" cy="168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7</a:t>
            </a:fld>
            <a:endParaRPr lang="en-US" dirty="0"/>
          </a:p>
        </p:txBody>
      </p:sp>
    </p:spTree>
    <p:extLst>
      <p:ext uri="{BB962C8B-B14F-4D97-AF65-F5344CB8AC3E}">
        <p14:creationId xmlns:p14="http://schemas.microsoft.com/office/powerpoint/2010/main" val="8961636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8</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70</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A timber sale requires a yarder at the landing. The access route to the landing is via an NFS road with two bridge crossings. </a:t>
            </a:r>
          </a:p>
        </p:txBody>
      </p:sp>
    </p:spTree>
    <p:extLst>
      <p:ext uri="{BB962C8B-B14F-4D97-AF65-F5344CB8AC3E}">
        <p14:creationId xmlns:p14="http://schemas.microsoft.com/office/powerpoint/2010/main" val="19415624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9</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71</a:t>
            </a:fld>
            <a:endParaRPr lang="en-US" dirty="0"/>
          </a:p>
        </p:txBody>
      </p:sp>
      <p:sp>
        <p:nvSpPr>
          <p:cNvPr id="6" name="Rectangle 5"/>
          <p:cNvSpPr/>
          <p:nvPr/>
        </p:nvSpPr>
        <p:spPr>
          <a:xfrm>
            <a:off x="484909" y="1981200"/>
            <a:ext cx="8305800" cy="1384995"/>
          </a:xfrm>
          <a:prstGeom prst="rect">
            <a:avLst/>
          </a:prstGeom>
        </p:spPr>
        <p:txBody>
          <a:bodyPr wrap="square">
            <a:spAutoFit/>
          </a:bodyPr>
          <a:lstStyle/>
          <a:p>
            <a:r>
              <a:rPr lang="en-US" sz="2800" dirty="0"/>
              <a:t>The local Boy Scout camp is hosting a school field trip.  They have requested access to use a large school bus on a NFS road that accesses the camp.</a:t>
            </a:r>
          </a:p>
        </p:txBody>
      </p:sp>
    </p:spTree>
    <p:extLst>
      <p:ext uri="{BB962C8B-B14F-4D97-AF65-F5344CB8AC3E}">
        <p14:creationId xmlns:p14="http://schemas.microsoft.com/office/powerpoint/2010/main" val="2037534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Scenario 11</a:t>
            </a:r>
            <a:endParaRPr lang="en-US" sz="4400" dirty="0"/>
          </a:p>
        </p:txBody>
      </p:sp>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72</a:t>
            </a:fld>
            <a:endParaRPr lang="en-US" dirty="0"/>
          </a:p>
        </p:txBody>
      </p:sp>
      <p:sp>
        <p:nvSpPr>
          <p:cNvPr id="6" name="Rectangle 5"/>
          <p:cNvSpPr/>
          <p:nvPr/>
        </p:nvSpPr>
        <p:spPr>
          <a:xfrm>
            <a:off x="484909" y="1981200"/>
            <a:ext cx="8305800" cy="1815882"/>
          </a:xfrm>
          <a:prstGeom prst="rect">
            <a:avLst/>
          </a:prstGeom>
        </p:spPr>
        <p:txBody>
          <a:bodyPr wrap="square">
            <a:spAutoFit/>
          </a:bodyPr>
          <a:lstStyle/>
          <a:p>
            <a:r>
              <a:rPr lang="en-US" sz="2800" dirty="0" smtClean="0"/>
              <a:t>A volunteer group would like to do maintenance on a NFS road leading to their favorite trail.  The group would like to do road side brushing, logging out with chainsaws and filling in pot holes for a smoother ride.</a:t>
            </a:r>
            <a:endParaRPr lang="en-US" sz="2800" dirty="0"/>
          </a:p>
        </p:txBody>
      </p:sp>
    </p:spTree>
    <p:extLst>
      <p:ext uri="{BB962C8B-B14F-4D97-AF65-F5344CB8AC3E}">
        <p14:creationId xmlns:p14="http://schemas.microsoft.com/office/powerpoint/2010/main" val="3613362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4953000"/>
            <a:ext cx="8305800" cy="1083013"/>
          </a:xfrm>
        </p:spPr>
        <p:txBody>
          <a:bodyPr>
            <a:normAutofit/>
          </a:bodyPr>
          <a:lstStyle/>
          <a:p>
            <a:r>
              <a:rPr lang="en-US" sz="4400" dirty="0" smtClean="0">
                <a:latin typeface="Cambria" panose="02040503050406030204" pitchFamily="18" charset="0"/>
              </a:rPr>
              <a:t>EXAMPLE TIME</a:t>
            </a:r>
            <a:endParaRPr lang="en-US" sz="4400" dirty="0">
              <a:latin typeface="Cambria" panose="02040503050406030204" pitchFamily="18" charset="0"/>
            </a:endParaRPr>
          </a:p>
        </p:txBody>
      </p:sp>
      <p:sp>
        <p:nvSpPr>
          <p:cNvPr id="2" name="Title 1"/>
          <p:cNvSpPr>
            <a:spLocks noGrp="1"/>
          </p:cNvSpPr>
          <p:nvPr>
            <p:ph type="title"/>
          </p:nvPr>
        </p:nvSpPr>
        <p:spPr>
          <a:xfrm>
            <a:off x="381000" y="1905000"/>
            <a:ext cx="8534400" cy="2362200"/>
          </a:xfrm>
        </p:spPr>
        <p:txBody>
          <a:bodyPr>
            <a:normAutofit fontScale="90000"/>
          </a:bodyPr>
          <a:lstStyle/>
          <a:p>
            <a:r>
              <a:rPr lang="en-US" sz="6600" dirty="0"/>
              <a:t>Permit for Use of Roads, Trails, or Areas Restricted by Regulation or Order</a:t>
            </a:r>
            <a:br>
              <a:rPr lang="en-US" sz="6600" dirty="0"/>
            </a:br>
            <a:r>
              <a:rPr lang="en-US" sz="4800" dirty="0"/>
              <a:t>FS-7700-48</a:t>
            </a: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73</a:t>
            </a:fld>
            <a:endParaRPr lang="en-US" dirty="0"/>
          </a:p>
        </p:txBody>
      </p:sp>
    </p:spTree>
    <p:extLst>
      <p:ext uri="{BB962C8B-B14F-4D97-AF65-F5344CB8AC3E}">
        <p14:creationId xmlns:p14="http://schemas.microsoft.com/office/powerpoint/2010/main" val="100145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the Permit Selection?</a:t>
            </a:r>
            <a:endParaRPr lang="en-US" dirty="0"/>
          </a:p>
        </p:txBody>
      </p:sp>
      <p:pic>
        <p:nvPicPr>
          <p:cNvPr id="1026" name="Picture 2" descr="C:\Users\ljboak\AppData\Local\Microsoft\Windows\Temporary Internet Files\Content.IE5\AB9K972A\MC900318302[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16005"/>
            <a:ext cx="7501543" cy="42275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74</a:t>
            </a:fld>
            <a:endParaRPr lang="en-US" dirty="0"/>
          </a:p>
        </p:txBody>
      </p:sp>
    </p:spTree>
    <p:extLst>
      <p:ext uri="{BB962C8B-B14F-4D97-AF65-F5344CB8AC3E}">
        <p14:creationId xmlns:p14="http://schemas.microsoft.com/office/powerpoint/2010/main" val="85419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457200" y="347663"/>
            <a:ext cx="8229600" cy="990600"/>
          </a:xfrm>
        </p:spPr>
        <p:txBody>
          <a:bodyPr>
            <a:normAutofit fontScale="90000"/>
          </a:bodyPr>
          <a:lstStyle/>
          <a:p>
            <a:pPr eaLnBrk="1" hangingPunct="1">
              <a:defRPr/>
            </a:pPr>
            <a:r>
              <a:rPr lang="en-US" sz="4400" dirty="0" smtClean="0"/>
              <a:t>Types of Road Use Permits Generated by Engineering</a:t>
            </a:r>
          </a:p>
        </p:txBody>
      </p:sp>
      <p:sp>
        <p:nvSpPr>
          <p:cNvPr id="6" name="Rectangle 5"/>
          <p:cNvSpPr txBox="1">
            <a:spLocks noChangeArrowheads="1"/>
          </p:cNvSpPr>
          <p:nvPr/>
        </p:nvSpPr>
        <p:spPr bwMode="auto">
          <a:xfrm>
            <a:off x="1219200" y="2044084"/>
            <a:ext cx="3800475" cy="8763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2000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algn="l">
              <a:defRPr/>
            </a:pPr>
            <a:r>
              <a:rPr lang="en-US" sz="2800" dirty="0" smtClean="0"/>
              <a:t>Authorization Letter</a:t>
            </a:r>
          </a:p>
          <a:p>
            <a:pPr algn="l">
              <a:defRPr/>
            </a:pPr>
            <a:r>
              <a:rPr lang="en-US" sz="1800" dirty="0">
                <a:solidFill>
                  <a:srgbClr val="FFFFFF"/>
                </a:solidFill>
                <a:effectLst/>
              </a:rPr>
              <a:t>For Simple Requests</a:t>
            </a:r>
          </a:p>
        </p:txBody>
      </p:sp>
      <p:sp>
        <p:nvSpPr>
          <p:cNvPr id="7" name="Rectangle 5"/>
          <p:cNvSpPr>
            <a:spLocks noGrp="1" noChangeArrowheads="1"/>
          </p:cNvSpPr>
          <p:nvPr>
            <p:ph type="subTitle" idx="1"/>
          </p:nvPr>
        </p:nvSpPr>
        <p:spPr>
          <a:xfrm>
            <a:off x="743597" y="3962400"/>
            <a:ext cx="4267200" cy="916782"/>
          </a:xfrm>
        </p:spPr>
        <p:txBody>
          <a:bodyPr>
            <a:normAutofit/>
          </a:bodyPr>
          <a:lstStyle/>
          <a:p>
            <a:pPr eaLnBrk="1" hangingPunct="1">
              <a:defRPr/>
            </a:pPr>
            <a:r>
              <a:rPr lang="en-US" sz="2800" dirty="0">
                <a:solidFill>
                  <a:schemeClr val="tx1"/>
                </a:solidFill>
                <a:effectLst>
                  <a:outerShdw blurRad="38100" dist="38100" dir="2700000" algn="tl">
                    <a:srgbClr val="000000"/>
                  </a:outerShdw>
                </a:effectLst>
              </a:rPr>
              <a:t>Oversized</a:t>
            </a:r>
            <a:r>
              <a:rPr lang="en-US" sz="2800" dirty="0" smtClean="0"/>
              <a:t> </a:t>
            </a:r>
            <a:r>
              <a:rPr lang="en-US" sz="2800" dirty="0">
                <a:solidFill>
                  <a:schemeClr val="tx1"/>
                </a:solidFill>
                <a:effectLst>
                  <a:outerShdw blurRad="38100" dist="38100" dir="2700000" algn="tl">
                    <a:srgbClr val="000000"/>
                  </a:outerShdw>
                </a:effectLst>
              </a:rPr>
              <a:t>Vehicle Permits</a:t>
            </a:r>
          </a:p>
          <a:p>
            <a:pPr eaLnBrk="1" hangingPunct="1">
              <a:defRPr/>
            </a:pPr>
            <a:r>
              <a:rPr lang="en-US" sz="1800" dirty="0"/>
              <a:t> </a:t>
            </a:r>
            <a:r>
              <a:rPr lang="en-US" sz="1800" dirty="0" smtClean="0"/>
              <a:t>Can be done on a FS-7700-48 </a:t>
            </a:r>
          </a:p>
        </p:txBody>
      </p:sp>
      <p:pic>
        <p:nvPicPr>
          <p:cNvPr id="32774" name="Picture 4" descr="http://www.trucksafetystore.com/images/Truck_048_resiz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1473" y="4038600"/>
            <a:ext cx="3057525" cy="175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0715" y="2971800"/>
            <a:ext cx="4267200" cy="94089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200" kern="1200">
                <a:solidFill>
                  <a:srgbClr val="FFFFFF"/>
                </a:solidFill>
                <a:latin typeface="+mn-lt"/>
                <a:ea typeface="+mn-ea"/>
                <a:cs typeface="+mn-cs"/>
              </a:defRPr>
            </a:lvl1pPr>
            <a:lvl2pPr marL="457200" indent="0" algn="ctr" defTabSz="914400" rtl="0" eaLnBrk="1" latinLnBrk="0" hangingPunct="1">
              <a:spcBef>
                <a:spcPct val="20000"/>
              </a:spcBef>
              <a:buClr>
                <a:schemeClr val="accent1">
                  <a:lumMod val="60000"/>
                  <a:lumOff val="40000"/>
                </a:schemeClr>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4"/>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defRPr/>
            </a:pPr>
            <a:r>
              <a:rPr lang="en-US" sz="2800" dirty="0">
                <a:solidFill>
                  <a:schemeClr val="tx1"/>
                </a:solidFill>
                <a:effectLst>
                  <a:outerShdw blurRad="38100" dist="38100" dir="2700000" algn="tl">
                    <a:srgbClr val="000000"/>
                  </a:outerShdw>
                </a:effectLst>
              </a:rPr>
              <a:t>Bridge </a:t>
            </a:r>
            <a:r>
              <a:rPr lang="en-US" sz="2800" dirty="0" smtClean="0">
                <a:solidFill>
                  <a:schemeClr val="tx1"/>
                </a:solidFill>
                <a:effectLst>
                  <a:outerShdw blurRad="38100" dist="38100" dir="2700000" algn="tl">
                    <a:srgbClr val="000000"/>
                  </a:outerShdw>
                </a:effectLst>
              </a:rPr>
              <a:t>Overweight </a:t>
            </a:r>
            <a:r>
              <a:rPr lang="en-US" sz="2800" dirty="0">
                <a:solidFill>
                  <a:schemeClr val="tx1"/>
                </a:solidFill>
                <a:effectLst>
                  <a:outerShdw blurRad="38100" dist="38100" dir="2700000" algn="tl">
                    <a:srgbClr val="000000"/>
                  </a:outerShdw>
                </a:effectLst>
              </a:rPr>
              <a:t>Permits</a:t>
            </a:r>
          </a:p>
          <a:p>
            <a:pPr>
              <a:defRPr/>
            </a:pPr>
            <a:r>
              <a:rPr lang="en-US" sz="1800" dirty="0" smtClean="0"/>
              <a:t> Talk to Structures Group</a:t>
            </a:r>
            <a:endParaRPr lang="en-US" sz="1400" dirty="0" smtClean="0"/>
          </a:p>
          <a:p>
            <a:pPr>
              <a:defRPr/>
            </a:pPr>
            <a:endParaRPr lang="en-US" sz="1800" dirty="0" smtClean="0"/>
          </a:p>
        </p:txBody>
      </p:sp>
      <p:pic>
        <p:nvPicPr>
          <p:cNvPr id="2050" name="Picture 2" descr="https://encrypted-tbn3.gstatic.com/images?q=tbn:ANd9GcTqRCTkSgueSmwyK1poBZszYo513up9HZOW2rilFHrJFNUbbgK3sF47Nfy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24000"/>
            <a:ext cx="203199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oregon.gov/ODOT/MCT/PublishingImages/BridgeSign200x15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939" y="2640390"/>
            <a:ext cx="2138285" cy="160371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smtClean="0"/>
              <a:t>4/14/2015</a:t>
            </a:r>
            <a:endParaRPr lang="en-US" dirty="0"/>
          </a:p>
        </p:txBody>
      </p:sp>
      <p:sp>
        <p:nvSpPr>
          <p:cNvPr id="3" name="Footer Placeholder 2"/>
          <p:cNvSpPr>
            <a:spLocks noGrp="1"/>
          </p:cNvSpPr>
          <p:nvPr>
            <p:ph type="ftr" sz="quarter" idx="11"/>
          </p:nvPr>
        </p:nvSpPr>
        <p:spPr/>
        <p:txBody>
          <a:bodyPr/>
          <a:lstStyle/>
          <a:p>
            <a:r>
              <a:rPr lang="en-US" dirty="0" smtClean="0"/>
              <a:t>Choosing a Road Permit</a:t>
            </a:r>
            <a:endParaRPr lang="en-US" dirty="0"/>
          </a:p>
        </p:txBody>
      </p:sp>
      <p:sp>
        <p:nvSpPr>
          <p:cNvPr id="4" name="Slide Number Placeholder 3"/>
          <p:cNvSpPr>
            <a:spLocks noGrp="1"/>
          </p:cNvSpPr>
          <p:nvPr>
            <p:ph type="sldNum" sz="quarter" idx="12"/>
          </p:nvPr>
        </p:nvSpPr>
        <p:spPr/>
        <p:txBody>
          <a:bodyPr/>
          <a:lstStyle/>
          <a:p>
            <a:fld id="{2AF0A19C-5EE6-4F23-8BE7-F7E8A13CE63B}" type="slidenum">
              <a:rPr lang="en-US" smtClean="0"/>
              <a:t>8</a:t>
            </a:fld>
            <a:endParaRPr lang="en-US" dirty="0"/>
          </a:p>
        </p:txBody>
      </p:sp>
    </p:spTree>
    <p:extLst>
      <p:ext uri="{BB962C8B-B14F-4D97-AF65-F5344CB8AC3E}">
        <p14:creationId xmlns:p14="http://schemas.microsoft.com/office/powerpoint/2010/main" val="58386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4953000"/>
            <a:ext cx="8305800" cy="1083013"/>
          </a:xfrm>
        </p:spPr>
        <p:txBody>
          <a:bodyPr>
            <a:normAutofit/>
          </a:bodyPr>
          <a:lstStyle/>
          <a:p>
            <a:r>
              <a:rPr lang="en-US" sz="4400" dirty="0" smtClean="0">
                <a:latin typeface="Cambria" panose="02040503050406030204" pitchFamily="18" charset="0"/>
              </a:rPr>
              <a:t>SCENARIO TIME</a:t>
            </a:r>
            <a:endParaRPr lang="en-US" sz="4400" dirty="0">
              <a:latin typeface="Cambria" panose="02040503050406030204" pitchFamily="18" charset="0"/>
            </a:endParaRPr>
          </a:p>
        </p:txBody>
      </p:sp>
      <p:sp>
        <p:nvSpPr>
          <p:cNvPr id="2" name="Title 1"/>
          <p:cNvSpPr>
            <a:spLocks noGrp="1"/>
          </p:cNvSpPr>
          <p:nvPr>
            <p:ph type="title"/>
          </p:nvPr>
        </p:nvSpPr>
        <p:spPr>
          <a:xfrm>
            <a:off x="381000" y="1905000"/>
            <a:ext cx="8305800" cy="2362200"/>
          </a:xfrm>
        </p:spPr>
        <p:txBody>
          <a:bodyPr>
            <a:normAutofit/>
          </a:bodyPr>
          <a:lstStyle/>
          <a:p>
            <a:r>
              <a:rPr lang="en-US" sz="6600" dirty="0" smtClean="0"/>
              <a:t>What Kind of Road Permit- Selection Chart</a:t>
            </a:r>
            <a:endParaRPr lang="en-US" sz="4400" dirty="0"/>
          </a:p>
        </p:txBody>
      </p:sp>
      <p:sp>
        <p:nvSpPr>
          <p:cNvPr id="4" name="Date Placeholder 3"/>
          <p:cNvSpPr>
            <a:spLocks noGrp="1"/>
          </p:cNvSpPr>
          <p:nvPr>
            <p:ph type="dt" sz="half" idx="10"/>
          </p:nvPr>
        </p:nvSpPr>
        <p:spPr/>
        <p:txBody>
          <a:bodyPr/>
          <a:lstStyle/>
          <a:p>
            <a:r>
              <a:rPr lang="en-US" dirty="0" smtClean="0"/>
              <a:t>4/14/2015</a:t>
            </a:r>
            <a:endParaRPr lang="en-US" dirty="0"/>
          </a:p>
        </p:txBody>
      </p:sp>
      <p:sp>
        <p:nvSpPr>
          <p:cNvPr id="5" name="Footer Placeholder 4"/>
          <p:cNvSpPr>
            <a:spLocks noGrp="1"/>
          </p:cNvSpPr>
          <p:nvPr>
            <p:ph type="ftr" sz="quarter" idx="11"/>
          </p:nvPr>
        </p:nvSpPr>
        <p:spPr/>
        <p:txBody>
          <a:bodyPr/>
          <a:lstStyle/>
          <a:p>
            <a:r>
              <a:rPr lang="en-US" dirty="0" smtClean="0"/>
              <a:t>Choosing a Road Permit</a:t>
            </a:r>
            <a:endParaRPr lang="en-US" dirty="0"/>
          </a:p>
        </p:txBody>
      </p:sp>
      <p:sp>
        <p:nvSpPr>
          <p:cNvPr id="6" name="Slide Number Placeholder 5"/>
          <p:cNvSpPr>
            <a:spLocks noGrp="1"/>
          </p:cNvSpPr>
          <p:nvPr>
            <p:ph type="sldNum" sz="quarter" idx="12"/>
          </p:nvPr>
        </p:nvSpPr>
        <p:spPr/>
        <p:txBody>
          <a:bodyPr/>
          <a:lstStyle/>
          <a:p>
            <a:fld id="{2AF0A19C-5EE6-4F23-8BE7-F7E8A13CE63B}" type="slidenum">
              <a:rPr lang="en-US" smtClean="0"/>
              <a:t>9</a:t>
            </a:fld>
            <a:endParaRPr lang="en-US" dirty="0"/>
          </a:p>
        </p:txBody>
      </p:sp>
    </p:spTree>
    <p:extLst>
      <p:ext uri="{BB962C8B-B14F-4D97-AF65-F5344CB8AC3E}">
        <p14:creationId xmlns:p14="http://schemas.microsoft.com/office/powerpoint/2010/main" val="89927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D4A800101FF44B9DFA46679ADD88BC" ma:contentTypeVersion="22" ma:contentTypeDescription="Create a new document." ma:contentTypeScope="" ma:versionID="798895b729c02f98cb339dd72c4d72ed">
  <xsd:schema xmlns:xsd="http://www.w3.org/2001/XMLSchema" xmlns:xs="http://www.w3.org/2001/XMLSchema" xmlns:p="http://schemas.microsoft.com/office/2006/metadata/properties" targetNamespace="http://schemas.microsoft.com/office/2006/metadata/properties" ma:root="true" ma:fieldsID="75d88a469eee3694d17e4de089e4f4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327C4-4DBC-4410-A569-6C00D53415A9}">
  <ds:schemaRefs>
    <ds:schemaRef ds:uri="http://schemas.microsoft.com/sharepoint/v3/contenttype/forms"/>
  </ds:schemaRefs>
</ds:datastoreItem>
</file>

<file path=customXml/itemProps2.xml><?xml version="1.0" encoding="utf-8"?>
<ds:datastoreItem xmlns:ds="http://schemas.openxmlformats.org/officeDocument/2006/customXml" ds:itemID="{337975EE-E898-4587-8FFD-72E49B08A11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9AF480-40E3-4379-91FA-C4F7905E8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Thatch</Template>
  <TotalTime>1823</TotalTime>
  <Words>4675</Words>
  <Application>Microsoft Office PowerPoint</Application>
  <PresentationFormat>On-screen Show (4:3)</PresentationFormat>
  <Paragraphs>732</Paragraphs>
  <Slides>74</Slides>
  <Notes>74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Arial</vt:lpstr>
      <vt:lpstr>Calibri</vt:lpstr>
      <vt:lpstr>Cambria</vt:lpstr>
      <vt:lpstr>Tw Cen MT</vt:lpstr>
      <vt:lpstr>Wingdings</vt:lpstr>
      <vt:lpstr>Thatch</vt:lpstr>
      <vt:lpstr>Acrobat Document</vt:lpstr>
      <vt:lpstr>Choosing the Right Road Permit for the Job </vt:lpstr>
      <vt:lpstr>Choosing the Right Road Permit for the Job</vt:lpstr>
      <vt:lpstr>Purpose of the Road Permit</vt:lpstr>
      <vt:lpstr>Purpose of the Road Permit</vt:lpstr>
      <vt:lpstr>How do I know what type of permit to choose?</vt:lpstr>
      <vt:lpstr>Types of Roads Special Use Permits and Authorizations Generated by Lands</vt:lpstr>
      <vt:lpstr>Types of Road Use Permits Generated by Engineering</vt:lpstr>
      <vt:lpstr>Types of Road Use Permits Generated by Engineering</vt:lpstr>
      <vt:lpstr>What Kind of Road Permit- Selection Chart</vt:lpstr>
      <vt:lpstr>PowerPoint Presentation</vt:lpstr>
      <vt:lpstr>Scenario 1</vt:lpstr>
      <vt:lpstr>Scenario 2</vt:lpstr>
      <vt:lpstr>Scenario 3</vt:lpstr>
      <vt:lpstr>Scenario 4</vt:lpstr>
      <vt:lpstr>Scenario 5</vt:lpstr>
      <vt:lpstr>Scenario 6</vt:lpstr>
      <vt:lpstr>Scenario 7</vt:lpstr>
      <vt:lpstr>Scenario 8</vt:lpstr>
      <vt:lpstr>Scenario 9</vt:lpstr>
      <vt:lpstr>Scenario 10</vt:lpstr>
      <vt:lpstr>Scenario 11</vt:lpstr>
      <vt:lpstr>NEPA</vt:lpstr>
      <vt:lpstr>NEPA</vt:lpstr>
      <vt:lpstr>NEPA</vt:lpstr>
      <vt:lpstr>Types of Roads Special Use Permits and Authorizations Generated by Lands</vt:lpstr>
      <vt:lpstr>Permits Generated By Lands</vt:lpstr>
      <vt:lpstr>Permits Generated By Lands</vt:lpstr>
      <vt:lpstr>Authorizations Generated By Lands</vt:lpstr>
      <vt:lpstr>Types of Road Use Permits Generated by Engineering</vt:lpstr>
      <vt:lpstr>Types of Road Use Permits Generated by Engineering</vt:lpstr>
      <vt:lpstr>FS-7700-41  Non-Federal Commercial Road Use Permit</vt:lpstr>
      <vt:lpstr>FS-7700-41 Permit Administration</vt:lpstr>
      <vt:lpstr>Get to know the 7700-41 Sections of the Permit-Terms and Conditions </vt:lpstr>
      <vt:lpstr>Get to know the 7700-41 Sections of the Permit-Operations</vt:lpstr>
      <vt:lpstr>Get to know the 7700-41 Sections of the Permit-Performance and Cost Recovery</vt:lpstr>
      <vt:lpstr>Get to know the 7700-41 Sections of the Permit-Performance and Cost Recovery</vt:lpstr>
      <vt:lpstr>Get to know the 7700-41 Sections of the Permit-Performance and Cost Recovery</vt:lpstr>
      <vt:lpstr>Get to know the 7700-41 Sections of the Permit-Performance and Cost Recovery</vt:lpstr>
      <vt:lpstr>Get to know the 7700-41 Sections of the Permit-Performance and Cost Recovery</vt:lpstr>
      <vt:lpstr>Get to know the 7700-41 Sections of the Permit- Requirements for Conducting Maintenance</vt:lpstr>
      <vt:lpstr>Get to know the 7700-41 Sections of the Permit- Rights and Liabilities</vt:lpstr>
      <vt:lpstr>Get to know the 7700-41 Sections of the Permit- Misc. Provisions &amp; Signatures</vt:lpstr>
      <vt:lpstr>Non-Federal Commercial Road Use Permit FS-7700-41</vt:lpstr>
      <vt:lpstr>FS-7700-48  Permit for Use of Roads, Trails, or Areas Restricted by Regulation or Order</vt:lpstr>
      <vt:lpstr>FS-7700-48 Permit Administration</vt:lpstr>
      <vt:lpstr>Get to know the 7700-48</vt:lpstr>
      <vt:lpstr>Get to know the 7700-48</vt:lpstr>
      <vt:lpstr>Get to know the 7700-48</vt:lpstr>
      <vt:lpstr>Get to know the 7700-48</vt:lpstr>
      <vt:lpstr>Get to know the 7700-48</vt:lpstr>
      <vt:lpstr>Get to know the 7700-48</vt:lpstr>
      <vt:lpstr>Permit for Use of Roads, Trails, or Areas Restricted by Regulation or Order FS-7700-48</vt:lpstr>
      <vt:lpstr>When do I use a 7700-41 vs. 7700-48 for Non-federal Commercial Haul?</vt:lpstr>
      <vt:lpstr>When can I just write an Authorization Letter?</vt:lpstr>
      <vt:lpstr>When can I just write an Authorization Letter?</vt:lpstr>
      <vt:lpstr>Incidental Commercial Use… Build you own tool…</vt:lpstr>
      <vt:lpstr>Oversized and Overweight Permits</vt:lpstr>
      <vt:lpstr>Oversized and Overweight Permits </vt:lpstr>
      <vt:lpstr>PowerPoint Presentation</vt:lpstr>
      <vt:lpstr>Oversized and Overweight Permits</vt:lpstr>
      <vt:lpstr>Bridge Overweight Permits</vt:lpstr>
      <vt:lpstr>Questions on Selection of Permits?</vt:lpstr>
      <vt:lpstr>What Kind of Engineering Road Use Permit</vt:lpstr>
      <vt:lpstr>Scenario 1</vt:lpstr>
      <vt:lpstr>Scenario 2</vt:lpstr>
      <vt:lpstr>Scenario 3</vt:lpstr>
      <vt:lpstr>Scenario 5</vt:lpstr>
      <vt:lpstr>Scenario 6</vt:lpstr>
      <vt:lpstr>Scenario 7</vt:lpstr>
      <vt:lpstr>Scenario 8</vt:lpstr>
      <vt:lpstr>Scenario 9</vt:lpstr>
      <vt:lpstr>Scenario 11</vt:lpstr>
      <vt:lpstr>Permit for Use of Roads, Trails, or Areas Restricted by Regulation or Order FS-7700-48</vt:lpstr>
      <vt:lpstr>Questions on the Permit Selection?</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Non-Federal Commercial Road Use Permit  Leslie J. Boak - WO Assistant Transportation Engineer</dc:title>
  <dc:creator>Leslie Boak</dc:creator>
  <cp:lastModifiedBy>Vicente Barandino</cp:lastModifiedBy>
  <cp:revision>83</cp:revision>
  <cp:lastPrinted>2015-04-15T19:19:11Z</cp:lastPrinted>
  <dcterms:created xsi:type="dcterms:W3CDTF">2014-03-13T21:33:23Z</dcterms:created>
  <dcterms:modified xsi:type="dcterms:W3CDTF">2019-01-29T21:08:44Z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0x01010085D4A800101FF44B9DFA46679ADD88BC</vt:lpwstr>
  </property>
  <property fmtid="{D5CDD505-2E9C-101B-9397-08002B2CF9AE}" pid="3" name="Order">
    <vt:r8>3200</vt:r8>
  </property>
</Properties>
</file>